
<file path=[Content_Types].xml><?xml version="1.0" encoding="utf-8"?>
<Types xmlns="http://schemas.openxmlformats.org/package/2006/content-types">
  <Default Extension="glb" ContentType="model/gltf.binary"/>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16"/>
  </p:notesMasterIdLst>
  <p:sldIdLst>
    <p:sldId id="256" r:id="rId2"/>
    <p:sldId id="267" r:id="rId3"/>
    <p:sldId id="257" r:id="rId4"/>
    <p:sldId id="258" r:id="rId5"/>
    <p:sldId id="266" r:id="rId6"/>
    <p:sldId id="259" r:id="rId7"/>
    <p:sldId id="260" r:id="rId8"/>
    <p:sldId id="262" r:id="rId9"/>
    <p:sldId id="263" r:id="rId10"/>
    <p:sldId id="264" r:id="rId11"/>
    <p:sldId id="268" r:id="rId12"/>
    <p:sldId id="269" r:id="rId13"/>
    <p:sldId id="270" r:id="rId14"/>
    <p:sldId id="265"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43"/>
  </p:normalViewPr>
  <p:slideViewPr>
    <p:cSldViewPr snapToGrid="0">
      <p:cViewPr varScale="1">
        <p:scale>
          <a:sx n="105" d="100"/>
          <a:sy n="105" d="100"/>
        </p:scale>
        <p:origin x="840"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E9D47E8-ED1B-0D4E-88CD-3EB70F0194B6}" type="datetimeFigureOut">
              <a:rPr lang="en-US" smtClean="0"/>
              <a:t>6/4/23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9291CA8-DC1C-7F44-8C65-765F125B944A}" type="slidenum">
              <a:rPr lang="en-US" smtClean="0"/>
              <a:t>‹#›</a:t>
            </a:fld>
            <a:endParaRPr lang="en-US" dirty="0"/>
          </a:p>
        </p:txBody>
      </p:sp>
    </p:spTree>
    <p:extLst>
      <p:ext uri="{BB962C8B-B14F-4D97-AF65-F5344CB8AC3E}">
        <p14:creationId xmlns:p14="http://schemas.microsoft.com/office/powerpoint/2010/main" val="2625301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spcBef>
                <a:spcPts val="0"/>
              </a:spcBef>
              <a:spcAft>
                <a:spcPts val="0"/>
              </a:spcAft>
              <a:buNone/>
            </a:pPr>
            <a:r>
              <a:rPr lang="en-US" sz="1200" kern="100" dirty="0">
                <a:effectLst/>
                <a:ea typeface="Calibri" panose="020F0502020204030204" pitchFamily="34" charset="0"/>
                <a:cs typeface="Times New Roman" panose="02020603050405020304" pitchFamily="18" charset="0"/>
              </a:rPr>
              <a:t>Intellectual Capacity</a:t>
            </a:r>
          </a:p>
          <a:p>
            <a:pPr marL="0" marR="0" lvl="0" indent="0">
              <a:spcBef>
                <a:spcPts val="0"/>
              </a:spcBef>
              <a:spcAft>
                <a:spcPts val="0"/>
              </a:spcAft>
              <a:buNone/>
            </a:pPr>
            <a:r>
              <a:rPr lang="en-US" sz="1200" kern="100" dirty="0">
                <a:effectLst/>
                <a:ea typeface="Calibri" panose="020F0502020204030204" pitchFamily="34" charset="0"/>
                <a:cs typeface="Times New Roman" panose="02020603050405020304" pitchFamily="18" charset="0"/>
              </a:rPr>
              <a:t>Mental Capacity</a:t>
            </a:r>
          </a:p>
          <a:p>
            <a:pPr marL="0" marR="0" lvl="0" indent="0">
              <a:spcBef>
                <a:spcPts val="0"/>
              </a:spcBef>
              <a:spcAft>
                <a:spcPts val="0"/>
              </a:spcAft>
              <a:buNone/>
            </a:pPr>
            <a:r>
              <a:rPr lang="en-US" sz="1200" kern="100" dirty="0">
                <a:effectLst/>
                <a:ea typeface="Calibri" panose="020F0502020204030204" pitchFamily="34" charset="0"/>
                <a:cs typeface="Times New Roman" panose="02020603050405020304" pitchFamily="18" charset="0"/>
              </a:rPr>
              <a:t>Emotional Capacity</a:t>
            </a:r>
          </a:p>
          <a:p>
            <a:pPr marL="0" marR="0" lvl="0" indent="0">
              <a:spcBef>
                <a:spcPts val="0"/>
              </a:spcBef>
              <a:spcAft>
                <a:spcPts val="0"/>
              </a:spcAft>
              <a:buNone/>
            </a:pPr>
            <a:r>
              <a:rPr lang="en-US" sz="1200" kern="100" dirty="0">
                <a:effectLst/>
                <a:ea typeface="Calibri" panose="020F0502020204030204" pitchFamily="34" charset="0"/>
                <a:cs typeface="Times New Roman" panose="02020603050405020304" pitchFamily="18" charset="0"/>
              </a:rPr>
              <a:t>Physical Capacity</a:t>
            </a:r>
          </a:p>
          <a:p>
            <a:endParaRPr lang="en-US" dirty="0"/>
          </a:p>
        </p:txBody>
      </p:sp>
      <p:sp>
        <p:nvSpPr>
          <p:cNvPr id="4" name="Slide Number Placeholder 3"/>
          <p:cNvSpPr>
            <a:spLocks noGrp="1"/>
          </p:cNvSpPr>
          <p:nvPr>
            <p:ph type="sldNum" sz="quarter" idx="5"/>
          </p:nvPr>
        </p:nvSpPr>
        <p:spPr/>
        <p:txBody>
          <a:bodyPr/>
          <a:lstStyle/>
          <a:p>
            <a:fld id="{29291CA8-DC1C-7F44-8C65-765F125B944A}" type="slidenum">
              <a:rPr lang="en-US" smtClean="0"/>
              <a:t>9</a:t>
            </a:fld>
            <a:endParaRPr lang="en-US" dirty="0"/>
          </a:p>
        </p:txBody>
      </p:sp>
    </p:spTree>
    <p:extLst>
      <p:ext uri="{BB962C8B-B14F-4D97-AF65-F5344CB8AC3E}">
        <p14:creationId xmlns:p14="http://schemas.microsoft.com/office/powerpoint/2010/main" val="20154318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en-US"/>
              <a:t>Click to edit Master title style</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A138A50-4E3C-EA46-9EB5-02682C303F0E}" type="datetimeFigureOut">
              <a:rPr lang="en-US" smtClean="0"/>
              <a:t>6/4/23</a:t>
            </a:fld>
            <a:endParaRPr lang="en-US" dirty="0"/>
          </a:p>
        </p:txBody>
      </p:sp>
      <p:sp>
        <p:nvSpPr>
          <p:cNvPr id="5" name="Footer Placeholder 4"/>
          <p:cNvSpPr>
            <a:spLocks noGrp="1"/>
          </p:cNvSpPr>
          <p:nvPr>
            <p:ph type="ftr" sz="quarter" idx="11"/>
          </p:nvPr>
        </p:nvSpPr>
        <p:spPr>
          <a:xfrm>
            <a:off x="2416500" y="329307"/>
            <a:ext cx="4973915" cy="309201"/>
          </a:xfrm>
        </p:spPr>
        <p:txBody>
          <a:bodyPr/>
          <a:lstStyle/>
          <a:p>
            <a:endParaRPr lang="en-US" dirty="0"/>
          </a:p>
        </p:txBody>
      </p:sp>
      <p:sp>
        <p:nvSpPr>
          <p:cNvPr id="6" name="Slide Number Placeholder 5"/>
          <p:cNvSpPr>
            <a:spLocks noGrp="1"/>
          </p:cNvSpPr>
          <p:nvPr>
            <p:ph type="sldNum" sz="quarter" idx="12"/>
          </p:nvPr>
        </p:nvSpPr>
        <p:spPr>
          <a:xfrm>
            <a:off x="1437664" y="798973"/>
            <a:ext cx="811019" cy="503578"/>
          </a:xfrm>
        </p:spPr>
        <p:txBody>
          <a:bodyPr/>
          <a:lstStyle/>
          <a:p>
            <a:fld id="{33D13D53-38BC-1348-980E-4D4034CC08E8}" type="slidenum">
              <a:rPr lang="en-US" smtClean="0"/>
              <a:t>‹#›</a:t>
            </a:fld>
            <a:endParaRPr lang="en-US" dirty="0"/>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4432811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A138A50-4E3C-EA46-9EB5-02682C303F0E}" type="datetimeFigureOut">
              <a:rPr lang="en-US" smtClean="0"/>
              <a:t>6/4/23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D13D53-38BC-1348-980E-4D4034CC08E8}" type="slidenum">
              <a:rPr lang="en-US" smtClean="0"/>
              <a:t>‹#›</a:t>
            </a:fld>
            <a:endParaRPr lang="en-US" dirty="0"/>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0872386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A138A50-4E3C-EA46-9EB5-02682C303F0E}" type="datetimeFigureOut">
              <a:rPr lang="en-US" smtClean="0"/>
              <a:t>6/4/23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D13D53-38BC-1348-980E-4D4034CC08E8}" type="slidenum">
              <a:rPr lang="en-US" smtClean="0"/>
              <a:t>‹#›</a:t>
            </a:fld>
            <a:endParaRPr lang="en-US" dirty="0"/>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4778633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A138A50-4E3C-EA46-9EB5-02682C303F0E}" type="datetimeFigureOut">
              <a:rPr lang="en-US" smtClean="0"/>
              <a:t>6/4/23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D13D53-38BC-1348-980E-4D4034CC08E8}" type="slidenum">
              <a:rPr lang="en-US" smtClean="0"/>
              <a:t>‹#›</a:t>
            </a:fld>
            <a:endParaRPr lang="en-US" dirty="0"/>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8983094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en-US"/>
              <a:t>Click to edit Master title style</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A138A50-4E3C-EA46-9EB5-02682C303F0E}" type="datetimeFigureOut">
              <a:rPr lang="en-US" smtClean="0"/>
              <a:t>6/4/23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D13D53-38BC-1348-980E-4D4034CC08E8}" type="slidenum">
              <a:rPr lang="en-US" smtClean="0"/>
              <a:t>‹#›</a:t>
            </a:fld>
            <a:endParaRPr lang="en-US" dirty="0"/>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635793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A138A50-4E3C-EA46-9EB5-02682C303F0E}" type="datetimeFigureOut">
              <a:rPr lang="en-US" smtClean="0"/>
              <a:t>6/4/23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3D13D53-38BC-1348-980E-4D4034CC08E8}" type="slidenum">
              <a:rPr lang="en-US" smtClean="0"/>
              <a:t>‹#›</a:t>
            </a:fld>
            <a:endParaRPr lang="en-US" dirty="0"/>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699707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447191" y="2824269"/>
            <a:ext cx="4645152" cy="26444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12362" y="2821491"/>
            <a:ext cx="4645152" cy="26373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A138A50-4E3C-EA46-9EB5-02682C303F0E}" type="datetimeFigureOut">
              <a:rPr lang="en-US" smtClean="0"/>
              <a:t>6/4/23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3D13D53-38BC-1348-980E-4D4034CC08E8}" type="slidenum">
              <a:rPr lang="en-US" smtClean="0"/>
              <a:t>‹#›</a:t>
            </a:fld>
            <a:endParaRPr lang="en-US" dirty="0"/>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7294498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A138A50-4E3C-EA46-9EB5-02682C303F0E}" type="datetimeFigureOut">
              <a:rPr lang="en-US" smtClean="0"/>
              <a:t>6/4/23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3D13D53-38BC-1348-980E-4D4034CC08E8}" type="slidenum">
              <a:rPr lang="en-US" smtClean="0"/>
              <a:t>‹#›</a:t>
            </a:fld>
            <a:endParaRPr lang="en-US" dirty="0"/>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9378449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A138A50-4E3C-EA46-9EB5-02682C303F0E}" type="datetimeFigureOut">
              <a:rPr lang="en-US" smtClean="0"/>
              <a:t>6/4/23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3D13D53-38BC-1348-980E-4D4034CC08E8}" type="slidenum">
              <a:rPr lang="en-US" smtClean="0"/>
              <a:t>‹#›</a:t>
            </a:fld>
            <a:endParaRPr lang="en-US" dirty="0"/>
          </a:p>
        </p:txBody>
      </p:sp>
    </p:spTree>
    <p:extLst>
      <p:ext uri="{BB962C8B-B14F-4D97-AF65-F5344CB8AC3E}">
        <p14:creationId xmlns:p14="http://schemas.microsoft.com/office/powerpoint/2010/main" val="15696847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A138A50-4E3C-EA46-9EB5-02682C303F0E}" type="datetimeFigureOut">
              <a:rPr lang="en-US" smtClean="0"/>
              <a:t>6/4/23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3D13D53-38BC-1348-980E-4D4034CC08E8}" type="slidenum">
              <a:rPr lang="en-US" smtClean="0"/>
              <a:t>‹#›</a:t>
            </a:fld>
            <a:endParaRPr lang="en-US" dirty="0"/>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882376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EA138A50-4E3C-EA46-9EB5-02682C303F0E}" type="datetimeFigureOut">
              <a:rPr lang="en-US" smtClean="0"/>
              <a:t>6/4/23</a:t>
            </a:fld>
            <a:endParaRPr lang="en-US" dirty="0"/>
          </a:p>
        </p:txBody>
      </p:sp>
      <p:sp>
        <p:nvSpPr>
          <p:cNvPr id="6" name="Footer Placeholder 5"/>
          <p:cNvSpPr>
            <a:spLocks noGrp="1"/>
          </p:cNvSpPr>
          <p:nvPr>
            <p:ph type="ftr" sz="quarter" idx="11"/>
          </p:nvPr>
        </p:nvSpPr>
        <p:spPr>
          <a:xfrm>
            <a:off x="1447382" y="318640"/>
            <a:ext cx="5541004" cy="320931"/>
          </a:xfrm>
        </p:spPr>
        <p:txBody>
          <a:bodyPr/>
          <a:lstStyle/>
          <a:p>
            <a:endParaRPr lang="en-US" dirty="0"/>
          </a:p>
        </p:txBody>
      </p:sp>
      <p:sp>
        <p:nvSpPr>
          <p:cNvPr id="7" name="Slide Number Placeholder 6"/>
          <p:cNvSpPr>
            <a:spLocks noGrp="1"/>
          </p:cNvSpPr>
          <p:nvPr>
            <p:ph type="sldNum" sz="quarter" idx="12"/>
          </p:nvPr>
        </p:nvSpPr>
        <p:spPr/>
        <p:txBody>
          <a:bodyPr/>
          <a:lstStyle/>
          <a:p>
            <a:fld id="{33D13D53-38BC-1348-980E-4D4034CC08E8}" type="slidenum">
              <a:rPr lang="en-US" smtClean="0"/>
              <a:t>‹#›</a:t>
            </a:fld>
            <a:endParaRPr lang="en-US" dirty="0"/>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4525296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EA138A50-4E3C-EA46-9EB5-02682C303F0E}" type="datetimeFigureOut">
              <a:rPr lang="en-US" smtClean="0"/>
              <a:t>6/4/23</a:t>
            </a:fld>
            <a:endParaRPr lang="en-US" dirty="0"/>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33D13D53-38BC-1348-980E-4D4034CC08E8}" type="slidenum">
              <a:rPr lang="en-US" smtClean="0"/>
              <a:t>‹#›</a:t>
            </a:fld>
            <a:endParaRPr lang="en-US" dirty="0"/>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5573331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microsoft.com/office/2017/06/relationships/model3d" Target="../media/model3d1.glb"/><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showmelibrarian.blogspot.com/2013/09/speak-up.html" TargetMode="External"/><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33C049-0F94-EA07-A129-439BE8406156}"/>
              </a:ext>
            </a:extLst>
          </p:cNvPr>
          <p:cNvSpPr>
            <a:spLocks noGrp="1"/>
          </p:cNvSpPr>
          <p:nvPr>
            <p:ph type="ctrTitle"/>
          </p:nvPr>
        </p:nvSpPr>
        <p:spPr/>
        <p:txBody>
          <a:bodyPr>
            <a:normAutofit/>
          </a:bodyPr>
          <a:lstStyle/>
          <a:p>
            <a:pPr marL="0" marR="0" algn="ctr">
              <a:spcBef>
                <a:spcPts val="0"/>
              </a:spcBef>
              <a:spcAft>
                <a:spcPts val="0"/>
              </a:spcAft>
              <a:tabLst>
                <a:tab pos="2971800" algn="ctr"/>
                <a:tab pos="5943600" algn="r"/>
              </a:tabLst>
            </a:pPr>
            <a:r>
              <a:rPr lang="en-US" sz="6000" b="1" kern="100" dirty="0">
                <a:effectLst/>
                <a:latin typeface="+mn-lt"/>
                <a:ea typeface="Calibri" panose="020F0502020204030204" pitchFamily="34" charset="0"/>
                <a:cs typeface="Times New Roman" panose="02020603050405020304" pitchFamily="18" charset="0"/>
              </a:rPr>
              <a:t>The Resilient Leader</a:t>
            </a:r>
            <a:endParaRPr lang="en-US" sz="6000" kern="100" dirty="0">
              <a:effectLst/>
              <a:latin typeface="+mn-lt"/>
              <a:ea typeface="Calibri" panose="020F0502020204030204" pitchFamily="34" charset="0"/>
              <a:cs typeface="Times New Roman" panose="02020603050405020304" pitchFamily="18" charset="0"/>
            </a:endParaRPr>
          </a:p>
        </p:txBody>
      </p:sp>
      <p:sp>
        <p:nvSpPr>
          <p:cNvPr id="3" name="Subtitle 2">
            <a:extLst>
              <a:ext uri="{FF2B5EF4-FFF2-40B4-BE49-F238E27FC236}">
                <a16:creationId xmlns:a16="http://schemas.microsoft.com/office/drawing/2014/main" id="{7C35CABA-1DED-4923-4EA5-D781E807D4E7}"/>
              </a:ext>
            </a:extLst>
          </p:cNvPr>
          <p:cNvSpPr>
            <a:spLocks noGrp="1"/>
          </p:cNvSpPr>
          <p:nvPr>
            <p:ph type="subTitle" idx="1"/>
          </p:nvPr>
        </p:nvSpPr>
        <p:spPr/>
        <p:txBody>
          <a:bodyPr>
            <a:normAutofit/>
          </a:bodyPr>
          <a:lstStyle/>
          <a:p>
            <a:r>
              <a:rPr lang="en-US" sz="2400" dirty="0"/>
              <a:t>David Person and IBC LEADERSHIP Team</a:t>
            </a:r>
          </a:p>
        </p:txBody>
      </p:sp>
      <p:sp>
        <p:nvSpPr>
          <p:cNvPr id="4" name="TextBox 3">
            <a:extLst>
              <a:ext uri="{FF2B5EF4-FFF2-40B4-BE49-F238E27FC236}">
                <a16:creationId xmlns:a16="http://schemas.microsoft.com/office/drawing/2014/main" id="{CF20CC04-9DB7-2C80-D182-6FB76CE60B03}"/>
              </a:ext>
            </a:extLst>
          </p:cNvPr>
          <p:cNvSpPr txBox="1"/>
          <p:nvPr/>
        </p:nvSpPr>
        <p:spPr>
          <a:xfrm>
            <a:off x="7784432" y="4740442"/>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8446049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2DA7F7-D31A-3454-0254-595399E2E530}"/>
              </a:ext>
            </a:extLst>
          </p:cNvPr>
          <p:cNvSpPr>
            <a:spLocks noGrp="1"/>
          </p:cNvSpPr>
          <p:nvPr>
            <p:ph type="title"/>
          </p:nvPr>
        </p:nvSpPr>
        <p:spPr/>
        <p:txBody>
          <a:bodyPr/>
          <a:lstStyle/>
          <a:p>
            <a:pPr algn="ctr"/>
            <a:r>
              <a:rPr lang="en-US" sz="3200" b="1" kern="100" dirty="0">
                <a:effectLst/>
                <a:latin typeface="+mn-lt"/>
                <a:ea typeface="Calibri" panose="020F0502020204030204" pitchFamily="34" charset="0"/>
                <a:cs typeface="Times New Roman" panose="02020603050405020304" pitchFamily="18" charset="0"/>
              </a:rPr>
              <a:t>The Resilient Leader Maturing OUR Spiritual Capacity</a:t>
            </a:r>
            <a:endParaRPr lang="en-US" dirty="0"/>
          </a:p>
        </p:txBody>
      </p:sp>
      <p:sp>
        <p:nvSpPr>
          <p:cNvPr id="3" name="Content Placeholder 2">
            <a:extLst>
              <a:ext uri="{FF2B5EF4-FFF2-40B4-BE49-F238E27FC236}">
                <a16:creationId xmlns:a16="http://schemas.microsoft.com/office/drawing/2014/main" id="{A167551B-9E9B-9FD8-45DB-7B6953C06E91}"/>
              </a:ext>
            </a:extLst>
          </p:cNvPr>
          <p:cNvSpPr>
            <a:spLocks noGrp="1"/>
          </p:cNvSpPr>
          <p:nvPr>
            <p:ph idx="1"/>
          </p:nvPr>
        </p:nvSpPr>
        <p:spPr/>
        <p:txBody>
          <a:bodyPr>
            <a:normAutofit/>
          </a:bodyPr>
          <a:lstStyle/>
          <a:p>
            <a:pPr marL="0" indent="0">
              <a:buNone/>
            </a:pPr>
            <a:r>
              <a:rPr lang="en-US" sz="2800" dirty="0"/>
              <a:t>Know Who You Are</a:t>
            </a:r>
          </a:p>
          <a:p>
            <a:pPr marL="0" indent="0">
              <a:buNone/>
            </a:pPr>
            <a:r>
              <a:rPr lang="en-US" sz="2800" dirty="0"/>
              <a:t>Develop an Adaptive Mindset</a:t>
            </a:r>
          </a:p>
          <a:p>
            <a:pPr marL="0" indent="0">
              <a:buNone/>
            </a:pPr>
            <a:r>
              <a:rPr lang="en-US" sz="2800" dirty="0"/>
              <a:t>Staying Connected</a:t>
            </a:r>
          </a:p>
        </p:txBody>
      </p:sp>
    </p:spTree>
    <p:extLst>
      <p:ext uri="{BB962C8B-B14F-4D97-AF65-F5344CB8AC3E}">
        <p14:creationId xmlns:p14="http://schemas.microsoft.com/office/powerpoint/2010/main" val="1517564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2DA7F7-D31A-3454-0254-595399E2E530}"/>
              </a:ext>
            </a:extLst>
          </p:cNvPr>
          <p:cNvSpPr>
            <a:spLocks noGrp="1"/>
          </p:cNvSpPr>
          <p:nvPr>
            <p:ph type="title"/>
          </p:nvPr>
        </p:nvSpPr>
        <p:spPr/>
        <p:txBody>
          <a:bodyPr/>
          <a:lstStyle/>
          <a:p>
            <a:pPr algn="ctr"/>
            <a:r>
              <a:rPr lang="en-US" sz="3200" b="1" kern="100" dirty="0">
                <a:effectLst/>
                <a:latin typeface="+mn-lt"/>
                <a:ea typeface="Calibri" panose="020F0502020204030204" pitchFamily="34" charset="0"/>
                <a:cs typeface="Times New Roman" panose="02020603050405020304" pitchFamily="18" charset="0"/>
              </a:rPr>
              <a:t>The Resilient Leader Maturing OUR Spiritual Capacity</a:t>
            </a:r>
            <a:endParaRPr lang="en-US" dirty="0"/>
          </a:p>
        </p:txBody>
      </p:sp>
      <p:sp>
        <p:nvSpPr>
          <p:cNvPr id="3" name="Content Placeholder 2">
            <a:extLst>
              <a:ext uri="{FF2B5EF4-FFF2-40B4-BE49-F238E27FC236}">
                <a16:creationId xmlns:a16="http://schemas.microsoft.com/office/drawing/2014/main" id="{A167551B-9E9B-9FD8-45DB-7B6953C06E91}"/>
              </a:ext>
            </a:extLst>
          </p:cNvPr>
          <p:cNvSpPr>
            <a:spLocks noGrp="1"/>
          </p:cNvSpPr>
          <p:nvPr>
            <p:ph idx="1"/>
          </p:nvPr>
        </p:nvSpPr>
        <p:spPr/>
        <p:txBody>
          <a:bodyPr>
            <a:normAutofit/>
          </a:bodyPr>
          <a:lstStyle/>
          <a:p>
            <a:pPr marL="0" indent="0">
              <a:buNone/>
            </a:pPr>
            <a:r>
              <a:rPr lang="en-US" sz="2800" dirty="0"/>
              <a:t>Know Who You Are</a:t>
            </a:r>
          </a:p>
          <a:p>
            <a:pPr marL="0" indent="0">
              <a:buNone/>
            </a:pPr>
            <a:r>
              <a:rPr lang="en-US" sz="2800" dirty="0"/>
              <a:t>Self-Awareness: take the time to understand your strengths, weakness, emotions, biases and how they affect our interactions with others and ourselves</a:t>
            </a:r>
          </a:p>
          <a:p>
            <a:pPr marL="0" indent="0">
              <a:buNone/>
            </a:pPr>
            <a:endParaRPr lang="en-US" sz="3200" dirty="0"/>
          </a:p>
        </p:txBody>
      </p:sp>
    </p:spTree>
    <p:extLst>
      <p:ext uri="{BB962C8B-B14F-4D97-AF65-F5344CB8AC3E}">
        <p14:creationId xmlns:p14="http://schemas.microsoft.com/office/powerpoint/2010/main" val="2484581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2DA7F7-D31A-3454-0254-595399E2E530}"/>
              </a:ext>
            </a:extLst>
          </p:cNvPr>
          <p:cNvSpPr>
            <a:spLocks noGrp="1"/>
          </p:cNvSpPr>
          <p:nvPr>
            <p:ph type="title"/>
          </p:nvPr>
        </p:nvSpPr>
        <p:spPr/>
        <p:txBody>
          <a:bodyPr/>
          <a:lstStyle/>
          <a:p>
            <a:pPr algn="ctr"/>
            <a:r>
              <a:rPr lang="en-US" sz="3200" b="1" kern="100" dirty="0">
                <a:effectLst/>
                <a:latin typeface="+mn-lt"/>
                <a:ea typeface="Calibri" panose="020F0502020204030204" pitchFamily="34" charset="0"/>
                <a:cs typeface="Times New Roman" panose="02020603050405020304" pitchFamily="18" charset="0"/>
              </a:rPr>
              <a:t>The Resilient Leader Maturing OUR Spiritual Capacity</a:t>
            </a:r>
            <a:endParaRPr lang="en-US" dirty="0"/>
          </a:p>
        </p:txBody>
      </p:sp>
      <p:sp>
        <p:nvSpPr>
          <p:cNvPr id="3" name="Content Placeholder 2">
            <a:extLst>
              <a:ext uri="{FF2B5EF4-FFF2-40B4-BE49-F238E27FC236}">
                <a16:creationId xmlns:a16="http://schemas.microsoft.com/office/drawing/2014/main" id="{A167551B-9E9B-9FD8-45DB-7B6953C06E91}"/>
              </a:ext>
            </a:extLst>
          </p:cNvPr>
          <p:cNvSpPr>
            <a:spLocks noGrp="1"/>
          </p:cNvSpPr>
          <p:nvPr>
            <p:ph idx="1"/>
          </p:nvPr>
        </p:nvSpPr>
        <p:spPr/>
        <p:txBody>
          <a:bodyPr>
            <a:normAutofit/>
          </a:bodyPr>
          <a:lstStyle/>
          <a:p>
            <a:pPr marL="0" indent="0">
              <a:buNone/>
            </a:pPr>
            <a:r>
              <a:rPr lang="en-US" sz="2800" dirty="0"/>
              <a:t>Develop an Adaptive Mindset</a:t>
            </a:r>
          </a:p>
          <a:p>
            <a:pPr marL="0" indent="0">
              <a:buNone/>
            </a:pPr>
            <a:r>
              <a:rPr lang="en-US" sz="2800" dirty="0"/>
              <a:t>The ability to respond positively to challenges, framing them as opportunities for growth and innovation rather than obstacles. </a:t>
            </a:r>
          </a:p>
        </p:txBody>
      </p:sp>
    </p:spTree>
    <p:extLst>
      <p:ext uri="{BB962C8B-B14F-4D97-AF65-F5344CB8AC3E}">
        <p14:creationId xmlns:p14="http://schemas.microsoft.com/office/powerpoint/2010/main" val="43601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2DA7F7-D31A-3454-0254-595399E2E530}"/>
              </a:ext>
            </a:extLst>
          </p:cNvPr>
          <p:cNvSpPr>
            <a:spLocks noGrp="1"/>
          </p:cNvSpPr>
          <p:nvPr>
            <p:ph type="title"/>
          </p:nvPr>
        </p:nvSpPr>
        <p:spPr/>
        <p:txBody>
          <a:bodyPr/>
          <a:lstStyle/>
          <a:p>
            <a:pPr algn="ctr"/>
            <a:r>
              <a:rPr lang="en-US" sz="3200" b="1" kern="100" dirty="0">
                <a:effectLst/>
                <a:latin typeface="+mn-lt"/>
                <a:ea typeface="Calibri" panose="020F0502020204030204" pitchFamily="34" charset="0"/>
                <a:cs typeface="Times New Roman" panose="02020603050405020304" pitchFamily="18" charset="0"/>
              </a:rPr>
              <a:t>The Resilient Leader Maturing OUR Spiritual Capacity</a:t>
            </a:r>
            <a:endParaRPr lang="en-US" dirty="0"/>
          </a:p>
        </p:txBody>
      </p:sp>
      <p:sp>
        <p:nvSpPr>
          <p:cNvPr id="3" name="Content Placeholder 2">
            <a:extLst>
              <a:ext uri="{FF2B5EF4-FFF2-40B4-BE49-F238E27FC236}">
                <a16:creationId xmlns:a16="http://schemas.microsoft.com/office/drawing/2014/main" id="{A167551B-9E9B-9FD8-45DB-7B6953C06E91}"/>
              </a:ext>
            </a:extLst>
          </p:cNvPr>
          <p:cNvSpPr>
            <a:spLocks noGrp="1"/>
          </p:cNvSpPr>
          <p:nvPr>
            <p:ph idx="1"/>
          </p:nvPr>
        </p:nvSpPr>
        <p:spPr>
          <a:xfrm>
            <a:off x="1451579" y="1853755"/>
            <a:ext cx="9603275" cy="4304158"/>
          </a:xfrm>
        </p:spPr>
        <p:txBody>
          <a:bodyPr>
            <a:noAutofit/>
          </a:bodyPr>
          <a:lstStyle/>
          <a:p>
            <a:pPr marL="0" indent="0">
              <a:buNone/>
            </a:pPr>
            <a:r>
              <a:rPr lang="en-US" sz="2800" dirty="0"/>
              <a:t>Staying Connected</a:t>
            </a:r>
          </a:p>
          <a:p>
            <a:pPr marL="0" indent="0">
              <a:buNone/>
            </a:pPr>
            <a:r>
              <a:rPr lang="en-US" sz="2800" dirty="0"/>
              <a:t>Trusted relations ship vs isolation</a:t>
            </a:r>
          </a:p>
          <a:p>
            <a:pPr marL="0" indent="0">
              <a:buNone/>
            </a:pPr>
            <a:r>
              <a:rPr lang="en-US" sz="2800" dirty="0"/>
              <a:t>According to the CDC, a major effect of social isolation and its resulting loneliness is increased production of cortisol (a hormone the body creates when under stress). High cortisol levels can lead to brain-health issues, such as an impaired ability to concentrate.</a:t>
            </a:r>
          </a:p>
        </p:txBody>
      </p:sp>
    </p:spTree>
    <p:extLst>
      <p:ext uri="{BB962C8B-B14F-4D97-AF65-F5344CB8AC3E}">
        <p14:creationId xmlns:p14="http://schemas.microsoft.com/office/powerpoint/2010/main" val="2560529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E22066-2F23-B98B-BDBE-6D5A3C66CC7E}"/>
              </a:ext>
            </a:extLst>
          </p:cNvPr>
          <p:cNvSpPr>
            <a:spLocks noGrp="1"/>
          </p:cNvSpPr>
          <p:nvPr>
            <p:ph type="title"/>
          </p:nvPr>
        </p:nvSpPr>
        <p:spPr/>
        <p:txBody>
          <a:bodyPr/>
          <a:lstStyle/>
          <a:p>
            <a:pPr algn="ctr"/>
            <a:r>
              <a:rPr lang="en-US" b="1" dirty="0">
                <a:latin typeface="+mn-lt"/>
              </a:rPr>
              <a:t>The Resilient Leader</a:t>
            </a:r>
          </a:p>
        </p:txBody>
      </p:sp>
      <mc:AlternateContent xmlns:mc="http://schemas.openxmlformats.org/markup-compatibility/2006">
        <mc:Choice xmlns:am3d="http://schemas.microsoft.com/office/drawing/2017/model3d" Requires="am3d">
          <p:graphicFrame>
            <p:nvGraphicFramePr>
              <p:cNvPr id="4" name="Content Placeholder 3" descr="Question Mark">
                <a:extLst>
                  <a:ext uri="{FF2B5EF4-FFF2-40B4-BE49-F238E27FC236}">
                    <a16:creationId xmlns:a16="http://schemas.microsoft.com/office/drawing/2014/main" id="{0CCEE0D8-6823-E2EA-3123-2DB2C35A8FEE}"/>
                  </a:ext>
                </a:extLst>
              </p:cNvPr>
              <p:cNvGraphicFramePr>
                <a:graphicFrameLocks noGrp="1"/>
              </p:cNvGraphicFramePr>
              <p:nvPr>
                <p:ph idx="1"/>
                <p:extLst>
                  <p:ext uri="{D42A27DB-BD31-4B8C-83A1-F6EECF244321}">
                    <p14:modId xmlns:p14="http://schemas.microsoft.com/office/powerpoint/2010/main" val="3205037938"/>
                  </p:ext>
                </p:extLst>
              </p:nvPr>
            </p:nvGraphicFramePr>
            <p:xfrm>
              <a:off x="5298865" y="2339390"/>
              <a:ext cx="1908594" cy="2803107"/>
            </p:xfrm>
            <a:graphic>
              <a:graphicData uri="http://schemas.microsoft.com/office/drawing/2017/model3d">
                <am3d:model3d r:embed="rId2">
                  <am3d:spPr>
                    <a:xfrm>
                      <a:off x="0" y="0"/>
                      <a:ext cx="1908594" cy="2803107"/>
                    </a:xfrm>
                    <a:prstGeom prst="rect">
                      <a:avLst/>
                    </a:prstGeom>
                  </am3d:spPr>
                  <am3d:camera>
                    <am3d:pos x="0" y="0" z="58615274"/>
                    <am3d:up dx="0" dy="36000000" dz="0"/>
                    <am3d:lookAt x="0" y="0" z="0"/>
                    <am3d:perspective fov="2700000"/>
                  </am3d:camera>
                  <am3d:trans>
                    <am3d:meterPerModelUnit n="10675758" d="1000000"/>
                    <am3d:preTrans dx="-721111" dy="-18000000" dz="8896"/>
                    <am3d:scale>
                      <am3d:sx n="1000000" d="1000000"/>
                      <am3d:sy n="1000000" d="1000000"/>
                      <am3d:sz n="1000000" d="1000000"/>
                    </am3d:scale>
                    <am3d:rot/>
                    <am3d:postTrans dx="0" dy="0" dz="0"/>
                  </am3d:trans>
                  <am3d:raster rName="Office3DRenderer" rVer="16.0.8326">
                    <am3d:blip r:embed="rId3"/>
                  </am3d:raster>
                  <am3d:objViewport viewportSz="3433408"/>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4" name="Content Placeholder 3" descr="Question Mark">
                <a:extLst>
                  <a:ext uri="{FF2B5EF4-FFF2-40B4-BE49-F238E27FC236}">
                    <a16:creationId xmlns:a16="http://schemas.microsoft.com/office/drawing/2014/main" id="{0CCEE0D8-6823-E2EA-3123-2DB2C35A8FEE}"/>
                  </a:ext>
                </a:extLst>
              </p:cNvPr>
              <p:cNvPicPr>
                <a:picLocks noGrp="1" noRot="1" noChangeAspect="1" noMove="1" noResize="1" noEditPoints="1" noAdjustHandles="1" noChangeArrowheads="1" noChangeShapeType="1" noCrop="1"/>
              </p:cNvPicPr>
              <p:nvPr/>
            </p:nvPicPr>
            <p:blipFill>
              <a:blip r:embed="rId3"/>
              <a:stretch>
                <a:fillRect/>
              </a:stretch>
            </p:blipFill>
            <p:spPr>
              <a:xfrm>
                <a:off x="5298865" y="2339390"/>
                <a:ext cx="1908594" cy="2803107"/>
              </a:xfrm>
              <a:prstGeom prst="rect">
                <a:avLst/>
              </a:prstGeom>
            </p:spPr>
          </p:pic>
        </mc:Fallback>
      </mc:AlternateContent>
    </p:spTree>
    <p:extLst>
      <p:ext uri="{BB962C8B-B14F-4D97-AF65-F5344CB8AC3E}">
        <p14:creationId xmlns:p14="http://schemas.microsoft.com/office/powerpoint/2010/main" val="24760114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EAF3E6-D1D5-146F-ED35-35E76C248B34}"/>
              </a:ext>
            </a:extLst>
          </p:cNvPr>
          <p:cNvSpPr>
            <a:spLocks noGrp="1"/>
          </p:cNvSpPr>
          <p:nvPr>
            <p:ph type="title"/>
          </p:nvPr>
        </p:nvSpPr>
        <p:spPr/>
        <p:txBody>
          <a:bodyPr/>
          <a:lstStyle/>
          <a:p>
            <a:pPr algn="ctr"/>
            <a:r>
              <a:rPr lang="en-US" b="1" kern="100" dirty="0">
                <a:effectLst/>
                <a:latin typeface="+mn-lt"/>
                <a:ea typeface="Calibri" panose="020F0502020204030204" pitchFamily="34" charset="0"/>
                <a:cs typeface="Times New Roman" panose="02020603050405020304" pitchFamily="18" charset="0"/>
              </a:rPr>
              <a:t>The Resilient Leader</a:t>
            </a:r>
            <a:endParaRPr lang="en-US" dirty="0"/>
          </a:p>
        </p:txBody>
      </p:sp>
      <p:sp>
        <p:nvSpPr>
          <p:cNvPr id="3" name="Content Placeholder 2">
            <a:extLst>
              <a:ext uri="{FF2B5EF4-FFF2-40B4-BE49-F238E27FC236}">
                <a16:creationId xmlns:a16="http://schemas.microsoft.com/office/drawing/2014/main" id="{A4B02C86-7E72-696E-0607-BD5C2D6FDD92}"/>
              </a:ext>
            </a:extLst>
          </p:cNvPr>
          <p:cNvSpPr>
            <a:spLocks noGrp="1"/>
          </p:cNvSpPr>
          <p:nvPr>
            <p:ph idx="1"/>
          </p:nvPr>
        </p:nvSpPr>
        <p:spPr/>
        <p:txBody>
          <a:bodyPr>
            <a:normAutofit/>
          </a:bodyPr>
          <a:lstStyle/>
          <a:p>
            <a:pPr marL="0" indent="0">
              <a:buNone/>
            </a:pPr>
            <a:r>
              <a:rPr lang="en-US" sz="2800" dirty="0"/>
              <a:t>Objective – to define what Resilient Leadership is and identify particle steps to mature our resiliency.</a:t>
            </a:r>
          </a:p>
        </p:txBody>
      </p:sp>
    </p:spTree>
    <p:extLst>
      <p:ext uri="{BB962C8B-B14F-4D97-AF65-F5344CB8AC3E}">
        <p14:creationId xmlns:p14="http://schemas.microsoft.com/office/powerpoint/2010/main" val="3428329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7D8247-19C0-6372-D754-9C1BFC085910}"/>
              </a:ext>
            </a:extLst>
          </p:cNvPr>
          <p:cNvSpPr>
            <a:spLocks noGrp="1"/>
          </p:cNvSpPr>
          <p:nvPr>
            <p:ph type="title"/>
          </p:nvPr>
        </p:nvSpPr>
        <p:spPr/>
        <p:txBody>
          <a:bodyPr>
            <a:normAutofit/>
          </a:bodyPr>
          <a:lstStyle/>
          <a:p>
            <a:pPr marL="0" marR="0" algn="ctr">
              <a:spcBef>
                <a:spcPts val="0"/>
              </a:spcBef>
              <a:spcAft>
                <a:spcPts val="0"/>
              </a:spcAft>
              <a:tabLst>
                <a:tab pos="2971800" algn="ctr"/>
                <a:tab pos="5943600" algn="r"/>
              </a:tabLst>
            </a:pPr>
            <a:r>
              <a:rPr lang="en-US" b="1" kern="100" dirty="0">
                <a:effectLst/>
                <a:latin typeface="+mn-lt"/>
                <a:ea typeface="Calibri" panose="020F0502020204030204" pitchFamily="34" charset="0"/>
                <a:cs typeface="Times New Roman" panose="02020603050405020304" pitchFamily="18" charset="0"/>
              </a:rPr>
              <a:t>The Resilient Leader</a:t>
            </a:r>
            <a:endParaRPr lang="en-US" kern="100" dirty="0">
              <a:effectLst/>
              <a:latin typeface="+mn-lt"/>
              <a:ea typeface="Calibri" panose="020F0502020204030204" pitchFamily="34"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A4AB156D-A0ED-16CC-28C8-C81E9A1D553E}"/>
              </a:ext>
            </a:extLst>
          </p:cNvPr>
          <p:cNvSpPr>
            <a:spLocks noGrp="1"/>
          </p:cNvSpPr>
          <p:nvPr>
            <p:ph idx="1"/>
          </p:nvPr>
        </p:nvSpPr>
        <p:spPr>
          <a:xfrm>
            <a:off x="1451579" y="2015732"/>
            <a:ext cx="9603275" cy="4170756"/>
          </a:xfrm>
        </p:spPr>
        <p:txBody>
          <a:bodyPr>
            <a:normAutofit/>
          </a:bodyPr>
          <a:lstStyle/>
          <a:p>
            <a:pPr marL="0" marR="0" indent="0">
              <a:spcBef>
                <a:spcPts val="0"/>
              </a:spcBef>
              <a:spcAft>
                <a:spcPts val="0"/>
              </a:spcAft>
              <a:buNone/>
            </a:pPr>
            <a:r>
              <a:rPr lang="en-US" sz="2800" b="1" u="sng" kern="100" dirty="0">
                <a:effectLst/>
                <a:ea typeface="Calibri" panose="020F0502020204030204" pitchFamily="34" charset="0"/>
                <a:cs typeface="Times New Roman" panose="02020603050405020304" pitchFamily="18" charset="0"/>
              </a:rPr>
              <a:t>Definitions:</a:t>
            </a:r>
            <a:endParaRPr lang="en-US" sz="2800" kern="100" dirty="0">
              <a:effectLst/>
              <a:ea typeface="Calibri" panose="020F0502020204030204" pitchFamily="34" charset="0"/>
              <a:cs typeface="Times New Roman" panose="02020603050405020304" pitchFamily="18" charset="0"/>
            </a:endParaRPr>
          </a:p>
          <a:p>
            <a:pPr marL="0" marR="0" lvl="0" indent="0">
              <a:spcBef>
                <a:spcPts val="0"/>
              </a:spcBef>
              <a:spcAft>
                <a:spcPts val="0"/>
              </a:spcAft>
              <a:buNone/>
            </a:pPr>
            <a:r>
              <a:rPr lang="en-US" sz="2800" kern="100" dirty="0">
                <a:effectLst/>
                <a:ea typeface="Calibri" panose="020F0502020204030204" pitchFamily="34" charset="0"/>
                <a:cs typeface="Times New Roman" panose="02020603050405020304" pitchFamily="18" charset="0"/>
              </a:rPr>
              <a:t>Resilient – the capacity to withstand adversity and/or to recover quickly from difficulty conditions</a:t>
            </a:r>
            <a:r>
              <a:rPr lang="en-US" sz="2800" kern="100" dirty="0">
                <a:ea typeface="Calibri" panose="020F0502020204030204" pitchFamily="34" charset="0"/>
                <a:cs typeface="Times New Roman" panose="02020603050405020304" pitchFamily="18" charset="0"/>
              </a:rPr>
              <a:t>.</a:t>
            </a:r>
          </a:p>
          <a:p>
            <a:pPr marL="0" marR="0" lvl="0" indent="0">
              <a:spcBef>
                <a:spcPts val="0"/>
              </a:spcBef>
              <a:spcAft>
                <a:spcPts val="0"/>
              </a:spcAft>
              <a:buNone/>
            </a:pPr>
            <a:endParaRPr lang="en-US" sz="2800" kern="100" dirty="0">
              <a:effectLst/>
              <a:ea typeface="Calibri" panose="020F0502020204030204" pitchFamily="34" charset="0"/>
              <a:cs typeface="Times New Roman" panose="02020603050405020304" pitchFamily="18" charset="0"/>
            </a:endParaRPr>
          </a:p>
          <a:p>
            <a:pPr marL="0" marR="0" lvl="0" indent="0">
              <a:spcBef>
                <a:spcPts val="0"/>
              </a:spcBef>
              <a:spcAft>
                <a:spcPts val="0"/>
              </a:spcAft>
              <a:buNone/>
            </a:pPr>
            <a:r>
              <a:rPr lang="en-US" sz="2800" kern="100" dirty="0">
                <a:ea typeface="Calibri" panose="020F0502020204030204" pitchFamily="34" charset="0"/>
                <a:cs typeface="Times New Roman" panose="02020603050405020304" pitchFamily="18" charset="0"/>
              </a:rPr>
              <a:t>Resilient Leader – the leader who bounces back, thrives and continues to influences others amidst adversity, challenges, devastation and suffering. </a:t>
            </a:r>
            <a:endParaRPr lang="en-US" sz="2800" kern="100" dirty="0">
              <a:effectLst/>
              <a:ea typeface="Calibri" panose="020F0502020204030204" pitchFamily="34" charset="0"/>
              <a:cs typeface="Times New Roman" panose="02020603050405020304" pitchFamily="18" charset="0"/>
            </a:endParaRPr>
          </a:p>
          <a:p>
            <a:pPr marL="0" marR="0" indent="0">
              <a:spcBef>
                <a:spcPts val="0"/>
              </a:spcBef>
              <a:spcAft>
                <a:spcPts val="0"/>
              </a:spcAft>
              <a:buNone/>
            </a:pPr>
            <a:r>
              <a:rPr lang="en-US" sz="2400" kern="100" dirty="0">
                <a:effectLst/>
                <a:ea typeface="Calibri" panose="020F0502020204030204" pitchFamily="34" charset="0"/>
                <a:cs typeface="Times New Roman" panose="02020603050405020304" pitchFamily="18" charset="0"/>
              </a:rPr>
              <a:t> </a:t>
            </a:r>
          </a:p>
          <a:p>
            <a:pPr marL="0" indent="0">
              <a:buNone/>
            </a:pPr>
            <a:endParaRPr lang="en-US" dirty="0"/>
          </a:p>
        </p:txBody>
      </p:sp>
    </p:spTree>
    <p:extLst>
      <p:ext uri="{BB962C8B-B14F-4D97-AF65-F5344CB8AC3E}">
        <p14:creationId xmlns:p14="http://schemas.microsoft.com/office/powerpoint/2010/main" val="2934045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AD7E6F-C048-C7E0-7D66-80C2C9BA2EC0}"/>
              </a:ext>
            </a:extLst>
          </p:cNvPr>
          <p:cNvSpPr>
            <a:spLocks noGrp="1"/>
          </p:cNvSpPr>
          <p:nvPr>
            <p:ph type="title"/>
          </p:nvPr>
        </p:nvSpPr>
        <p:spPr/>
        <p:txBody>
          <a:bodyPr/>
          <a:lstStyle/>
          <a:p>
            <a:pPr algn="ctr"/>
            <a:r>
              <a:rPr lang="en-US" sz="3200" b="1" kern="100" dirty="0">
                <a:effectLst/>
                <a:latin typeface="+mn-lt"/>
                <a:ea typeface="Calibri" panose="020F0502020204030204" pitchFamily="34" charset="0"/>
                <a:cs typeface="Times New Roman" panose="02020603050405020304" pitchFamily="18" charset="0"/>
              </a:rPr>
              <a:t>The Resilient Leader Examples</a:t>
            </a:r>
            <a:endParaRPr lang="en-US" dirty="0"/>
          </a:p>
        </p:txBody>
      </p:sp>
      <p:sp>
        <p:nvSpPr>
          <p:cNvPr id="3" name="Content Placeholder 2">
            <a:extLst>
              <a:ext uri="{FF2B5EF4-FFF2-40B4-BE49-F238E27FC236}">
                <a16:creationId xmlns:a16="http://schemas.microsoft.com/office/drawing/2014/main" id="{ECBC74DD-997C-7EB6-5DED-0AE126BEA7E6}"/>
              </a:ext>
            </a:extLst>
          </p:cNvPr>
          <p:cNvSpPr>
            <a:spLocks noGrp="1"/>
          </p:cNvSpPr>
          <p:nvPr>
            <p:ph idx="1"/>
          </p:nvPr>
        </p:nvSpPr>
        <p:spPr>
          <a:xfrm>
            <a:off x="1451579" y="2273967"/>
            <a:ext cx="9603275" cy="3549317"/>
          </a:xfrm>
        </p:spPr>
        <p:txBody>
          <a:bodyPr>
            <a:normAutofit/>
          </a:bodyPr>
          <a:lstStyle/>
          <a:p>
            <a:pPr marL="0" indent="0">
              <a:buNone/>
            </a:pPr>
            <a:r>
              <a:rPr lang="en-US" sz="2800" dirty="0"/>
              <a:t>Lets hear from you.</a:t>
            </a:r>
          </a:p>
          <a:p>
            <a:pPr marL="0" indent="0">
              <a:buNone/>
            </a:pPr>
            <a:endParaRPr lang="en-US" sz="2400" dirty="0"/>
          </a:p>
          <a:p>
            <a:pPr marL="0" indent="0">
              <a:buNone/>
            </a:pPr>
            <a:endParaRPr lang="en-US" sz="2400" dirty="0"/>
          </a:p>
          <a:p>
            <a:endParaRPr lang="en-US" dirty="0"/>
          </a:p>
        </p:txBody>
      </p:sp>
      <p:pic>
        <p:nvPicPr>
          <p:cNvPr id="5" name="Picture 4" descr="A close-up of a speaker&#10;&#10;Description automatically generated with low confidence">
            <a:extLst>
              <a:ext uri="{FF2B5EF4-FFF2-40B4-BE49-F238E27FC236}">
                <a16:creationId xmlns:a16="http://schemas.microsoft.com/office/drawing/2014/main" id="{99639FEC-A71C-63FF-9017-A423B49F6B67}"/>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4529138" y="2771774"/>
            <a:ext cx="4657725" cy="3098759"/>
          </a:xfrm>
          <a:prstGeom prst="rect">
            <a:avLst/>
          </a:prstGeom>
        </p:spPr>
      </p:pic>
    </p:spTree>
    <p:extLst>
      <p:ext uri="{BB962C8B-B14F-4D97-AF65-F5344CB8AC3E}">
        <p14:creationId xmlns:p14="http://schemas.microsoft.com/office/powerpoint/2010/main" val="13841126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766157-319D-BCD1-15E2-9E57EECDBF36}"/>
              </a:ext>
            </a:extLst>
          </p:cNvPr>
          <p:cNvSpPr>
            <a:spLocks noGrp="1"/>
          </p:cNvSpPr>
          <p:nvPr>
            <p:ph type="title"/>
          </p:nvPr>
        </p:nvSpPr>
        <p:spPr/>
        <p:txBody>
          <a:bodyPr/>
          <a:lstStyle/>
          <a:p>
            <a:pPr algn="ctr"/>
            <a:r>
              <a:rPr lang="en-US" sz="3200" b="1" kern="100" dirty="0">
                <a:effectLst/>
                <a:latin typeface="+mn-lt"/>
                <a:ea typeface="Calibri" panose="020F0502020204030204" pitchFamily="34" charset="0"/>
                <a:cs typeface="Times New Roman" panose="02020603050405020304" pitchFamily="18" charset="0"/>
              </a:rPr>
              <a:t>The Resilient Leader QUOTES</a:t>
            </a:r>
            <a:endParaRPr lang="en-US" dirty="0"/>
          </a:p>
        </p:txBody>
      </p:sp>
      <p:sp>
        <p:nvSpPr>
          <p:cNvPr id="3" name="Content Placeholder 2">
            <a:extLst>
              <a:ext uri="{FF2B5EF4-FFF2-40B4-BE49-F238E27FC236}">
                <a16:creationId xmlns:a16="http://schemas.microsoft.com/office/drawing/2014/main" id="{6F3E792D-B3BC-27C0-4C4B-32C874C2E414}"/>
              </a:ext>
            </a:extLst>
          </p:cNvPr>
          <p:cNvSpPr>
            <a:spLocks noGrp="1"/>
          </p:cNvSpPr>
          <p:nvPr>
            <p:ph idx="1"/>
          </p:nvPr>
        </p:nvSpPr>
        <p:spPr/>
        <p:txBody>
          <a:bodyPr>
            <a:normAutofit/>
          </a:bodyPr>
          <a:lstStyle/>
          <a:p>
            <a:pPr marL="0" indent="0">
              <a:buNone/>
            </a:pPr>
            <a:r>
              <a:rPr lang="en-US" sz="2800" dirty="0"/>
              <a:t> “As I walked out the door towards the gate that would lead me to my freedom, I knew if I didn’t leave my bitterness and hatred behind I’d still be in prison” Nelson Mandela</a:t>
            </a:r>
          </a:p>
        </p:txBody>
      </p:sp>
    </p:spTree>
    <p:extLst>
      <p:ext uri="{BB962C8B-B14F-4D97-AF65-F5344CB8AC3E}">
        <p14:creationId xmlns:p14="http://schemas.microsoft.com/office/powerpoint/2010/main" val="4238431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1E5B47-D267-D1AC-E5BD-FBCA6466A395}"/>
              </a:ext>
            </a:extLst>
          </p:cNvPr>
          <p:cNvSpPr>
            <a:spLocks noGrp="1"/>
          </p:cNvSpPr>
          <p:nvPr>
            <p:ph type="title"/>
          </p:nvPr>
        </p:nvSpPr>
        <p:spPr/>
        <p:txBody>
          <a:bodyPr/>
          <a:lstStyle/>
          <a:p>
            <a:pPr algn="ctr"/>
            <a:r>
              <a:rPr lang="en-US" sz="3200" b="1" kern="100" dirty="0">
                <a:effectLst/>
                <a:latin typeface="+mn-lt"/>
                <a:ea typeface="Calibri" panose="020F0502020204030204" pitchFamily="34" charset="0"/>
                <a:cs typeface="Times New Roman" panose="02020603050405020304" pitchFamily="18" charset="0"/>
              </a:rPr>
              <a:t>The Resilient Leader and THINKING</a:t>
            </a:r>
            <a:endParaRPr lang="en-US" dirty="0"/>
          </a:p>
        </p:txBody>
      </p:sp>
      <p:sp>
        <p:nvSpPr>
          <p:cNvPr id="3" name="Content Placeholder 2">
            <a:extLst>
              <a:ext uri="{FF2B5EF4-FFF2-40B4-BE49-F238E27FC236}">
                <a16:creationId xmlns:a16="http://schemas.microsoft.com/office/drawing/2014/main" id="{9B017DBE-FE78-BC65-B6F8-F806B67FC5E0}"/>
              </a:ext>
            </a:extLst>
          </p:cNvPr>
          <p:cNvSpPr>
            <a:spLocks noGrp="1"/>
          </p:cNvSpPr>
          <p:nvPr>
            <p:ph idx="1"/>
          </p:nvPr>
        </p:nvSpPr>
        <p:spPr>
          <a:xfrm>
            <a:off x="1451579" y="1853754"/>
            <a:ext cx="9603275" cy="4332734"/>
          </a:xfrm>
        </p:spPr>
        <p:txBody>
          <a:bodyPr>
            <a:normAutofit/>
          </a:bodyPr>
          <a:lstStyle/>
          <a:p>
            <a:pPr marL="0" marR="0" indent="0">
              <a:spcBef>
                <a:spcPts val="0"/>
              </a:spcBef>
              <a:spcAft>
                <a:spcPts val="0"/>
              </a:spcAft>
              <a:buNone/>
            </a:pPr>
            <a:r>
              <a:rPr lang="en-US" sz="2800" b="1" u="sng" kern="100" dirty="0">
                <a:effectLst/>
                <a:ea typeface="Calibri" panose="020F0502020204030204" pitchFamily="34" charset="0"/>
                <a:cs typeface="Times New Roman" panose="02020603050405020304" pitchFamily="18" charset="0"/>
              </a:rPr>
              <a:t>Its Starts in the Mind</a:t>
            </a:r>
            <a:endParaRPr lang="en-US" sz="2800" kern="100" dirty="0">
              <a:effectLst/>
              <a:ea typeface="Calibri" panose="020F0502020204030204" pitchFamily="34" charset="0"/>
              <a:cs typeface="Times New Roman" panose="02020603050405020304" pitchFamily="18" charset="0"/>
            </a:endParaRPr>
          </a:p>
          <a:p>
            <a:pPr marL="0" marR="0" indent="0">
              <a:spcBef>
                <a:spcPts val="0"/>
              </a:spcBef>
              <a:spcAft>
                <a:spcPts val="0"/>
              </a:spcAft>
              <a:buNone/>
            </a:pPr>
            <a:r>
              <a:rPr lang="en-US" sz="2800" kern="100" dirty="0">
                <a:effectLst/>
                <a:ea typeface="Calibri" panose="020F0502020204030204" pitchFamily="34" charset="0"/>
                <a:cs typeface="Times New Roman" panose="02020603050405020304" pitchFamily="18" charset="0"/>
              </a:rPr>
              <a:t> </a:t>
            </a:r>
          </a:p>
          <a:p>
            <a:pPr marL="0" marR="0" lvl="0" indent="0">
              <a:spcBef>
                <a:spcPts val="0"/>
              </a:spcBef>
              <a:spcAft>
                <a:spcPts val="0"/>
              </a:spcAft>
              <a:buNone/>
            </a:pPr>
            <a:r>
              <a:rPr lang="en-US" sz="2800" kern="100" dirty="0">
                <a:effectLst/>
                <a:ea typeface="Calibri" panose="020F0502020204030204" pitchFamily="34" charset="0"/>
                <a:cs typeface="Times New Roman" panose="02020603050405020304" pitchFamily="18" charset="0"/>
              </a:rPr>
              <a:t>Our way of life and leadership is determined by our way of thinking. </a:t>
            </a:r>
          </a:p>
          <a:p>
            <a:pPr marL="0" marR="0" lvl="0" indent="0">
              <a:spcBef>
                <a:spcPts val="0"/>
              </a:spcBef>
              <a:spcAft>
                <a:spcPts val="0"/>
              </a:spcAft>
              <a:buNone/>
            </a:pPr>
            <a:r>
              <a:rPr lang="en-US" sz="2800" kern="100" dirty="0">
                <a:effectLst/>
                <a:ea typeface="Calibri" panose="020F0502020204030204" pitchFamily="34" charset="0"/>
                <a:cs typeface="Times New Roman" panose="02020603050405020304" pitchFamily="18" charset="0"/>
              </a:rPr>
              <a:t>Our mind and how we think is the bases of how </a:t>
            </a:r>
            <a:r>
              <a:rPr lang="en-US" sz="2800" kern="100" dirty="0">
                <a:ea typeface="Calibri" panose="020F0502020204030204" pitchFamily="34" charset="0"/>
                <a:cs typeface="Times New Roman" panose="02020603050405020304" pitchFamily="18" charset="0"/>
              </a:rPr>
              <a:t>we</a:t>
            </a:r>
            <a:r>
              <a:rPr lang="en-US" sz="2800" kern="100" dirty="0">
                <a:effectLst/>
                <a:ea typeface="Calibri" panose="020F0502020204030204" pitchFamily="34" charset="0"/>
                <a:cs typeface="Times New Roman" panose="02020603050405020304" pitchFamily="18" charset="0"/>
              </a:rPr>
              <a:t> view power, wisdom, and authority that is active in our life.</a:t>
            </a:r>
          </a:p>
          <a:p>
            <a:pPr marL="0" indent="0">
              <a:buNone/>
            </a:pPr>
            <a:r>
              <a:rPr lang="en-US" sz="2800" kern="100" dirty="0">
                <a:ea typeface="Calibri" panose="020F0502020204030204" pitchFamily="34" charset="0"/>
                <a:cs typeface="Times New Roman" panose="02020603050405020304" pitchFamily="18" charset="0"/>
              </a:rPr>
              <a:t>We can choose to have the mind of the Kingdom of God or the Kingdom of the world.</a:t>
            </a:r>
          </a:p>
          <a:p>
            <a:endParaRPr lang="en-US" dirty="0"/>
          </a:p>
        </p:txBody>
      </p:sp>
    </p:spTree>
    <p:extLst>
      <p:ext uri="{BB962C8B-B14F-4D97-AF65-F5344CB8AC3E}">
        <p14:creationId xmlns:p14="http://schemas.microsoft.com/office/powerpoint/2010/main" val="2407456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0C6743-4610-A8BE-99A8-729E81ACFBF4}"/>
              </a:ext>
            </a:extLst>
          </p:cNvPr>
          <p:cNvSpPr>
            <a:spLocks noGrp="1"/>
          </p:cNvSpPr>
          <p:nvPr>
            <p:ph type="title"/>
          </p:nvPr>
        </p:nvSpPr>
        <p:spPr/>
        <p:txBody>
          <a:bodyPr/>
          <a:lstStyle/>
          <a:p>
            <a:pPr algn="ctr"/>
            <a:r>
              <a:rPr lang="en-US" sz="3200" b="1" kern="100" dirty="0">
                <a:effectLst/>
                <a:latin typeface="+mn-lt"/>
                <a:ea typeface="Calibri" panose="020F0502020204030204" pitchFamily="34" charset="0"/>
                <a:cs typeface="Times New Roman" panose="02020603050405020304" pitchFamily="18" charset="0"/>
              </a:rPr>
              <a:t>The Resilient Leader AND THINKING</a:t>
            </a:r>
            <a:endParaRPr lang="en-US" dirty="0"/>
          </a:p>
        </p:txBody>
      </p:sp>
      <p:sp>
        <p:nvSpPr>
          <p:cNvPr id="3" name="Content Placeholder 2">
            <a:extLst>
              <a:ext uri="{FF2B5EF4-FFF2-40B4-BE49-F238E27FC236}">
                <a16:creationId xmlns:a16="http://schemas.microsoft.com/office/drawing/2014/main" id="{BCA37B45-22BF-8F59-321E-A03AAABAD6BC}"/>
              </a:ext>
            </a:extLst>
          </p:cNvPr>
          <p:cNvSpPr>
            <a:spLocks noGrp="1"/>
          </p:cNvSpPr>
          <p:nvPr>
            <p:ph idx="1"/>
          </p:nvPr>
        </p:nvSpPr>
        <p:spPr>
          <a:xfrm>
            <a:off x="1451579" y="1853754"/>
            <a:ext cx="9603275" cy="4318446"/>
          </a:xfrm>
        </p:spPr>
        <p:txBody>
          <a:bodyPr>
            <a:normAutofit/>
          </a:bodyPr>
          <a:lstStyle/>
          <a:p>
            <a:pPr marL="0" indent="0">
              <a:buNone/>
            </a:pPr>
            <a:r>
              <a:rPr lang="en-US" sz="2800" kern="100" dirty="0">
                <a:ea typeface="Calibri" panose="020F0502020204030204" pitchFamily="34" charset="0"/>
                <a:cs typeface="Times New Roman" panose="02020603050405020304" pitchFamily="18" charset="0"/>
              </a:rPr>
              <a:t>For as he thinks in his heart, so is he. Prov. 23:7 NKJV</a:t>
            </a:r>
          </a:p>
          <a:p>
            <a:pPr marL="0" indent="0">
              <a:buNone/>
            </a:pPr>
            <a:r>
              <a:rPr lang="en-US" sz="2800" dirty="0"/>
              <a:t>The weapons we fight with are not the weapons of the world. On the contrary, they have divine power to demolish strongholds. We demolish arguments and every pretension that sets itself up against the knowledge of God, and we take captive every thought to make it obedient to Christ. 2Cor.10:4-5NIV</a:t>
            </a:r>
            <a:endParaRPr lang="en-US" sz="2800" kern="100" dirty="0">
              <a:ea typeface="Calibri" panose="020F0502020204030204" pitchFamily="34" charset="0"/>
              <a:cs typeface="Times New Roman" panose="02020603050405020304" pitchFamily="18" charset="0"/>
            </a:endParaRPr>
          </a:p>
          <a:p>
            <a:pPr marL="0" indent="0">
              <a:buNone/>
            </a:pPr>
            <a:endParaRPr lang="en-US" dirty="0"/>
          </a:p>
        </p:txBody>
      </p:sp>
    </p:spTree>
    <p:extLst>
      <p:ext uri="{BB962C8B-B14F-4D97-AF65-F5344CB8AC3E}">
        <p14:creationId xmlns:p14="http://schemas.microsoft.com/office/powerpoint/2010/main" val="811000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C3C7D7-31E0-279F-0384-7CA31B11614D}"/>
              </a:ext>
            </a:extLst>
          </p:cNvPr>
          <p:cNvSpPr>
            <a:spLocks noGrp="1"/>
          </p:cNvSpPr>
          <p:nvPr>
            <p:ph type="title"/>
          </p:nvPr>
        </p:nvSpPr>
        <p:spPr/>
        <p:txBody>
          <a:bodyPr/>
          <a:lstStyle/>
          <a:p>
            <a:pPr algn="ctr"/>
            <a:r>
              <a:rPr lang="en-US" sz="3200" b="1" kern="100" dirty="0">
                <a:effectLst/>
                <a:latin typeface="+mn-lt"/>
                <a:ea typeface="Calibri" panose="020F0502020204030204" pitchFamily="34" charset="0"/>
                <a:cs typeface="Times New Roman" panose="02020603050405020304" pitchFamily="18" charset="0"/>
              </a:rPr>
              <a:t>The Resilient Leader AND thinking</a:t>
            </a:r>
            <a:endParaRPr lang="en-US" dirty="0"/>
          </a:p>
        </p:txBody>
      </p:sp>
      <p:sp>
        <p:nvSpPr>
          <p:cNvPr id="3" name="Content Placeholder 2">
            <a:extLst>
              <a:ext uri="{FF2B5EF4-FFF2-40B4-BE49-F238E27FC236}">
                <a16:creationId xmlns:a16="http://schemas.microsoft.com/office/drawing/2014/main" id="{404FD5AC-03F2-11F4-E592-6D0470AB65C0}"/>
              </a:ext>
            </a:extLst>
          </p:cNvPr>
          <p:cNvSpPr>
            <a:spLocks noGrp="1"/>
          </p:cNvSpPr>
          <p:nvPr>
            <p:ph idx="1"/>
          </p:nvPr>
        </p:nvSpPr>
        <p:spPr/>
        <p:txBody>
          <a:bodyPr/>
          <a:lstStyle/>
          <a:p>
            <a:pPr marL="0" indent="0">
              <a:buNone/>
            </a:pPr>
            <a:r>
              <a:rPr lang="en-US" sz="2800" kern="100" dirty="0">
                <a:effectLst/>
                <a:ea typeface="Calibri" panose="020F0502020204030204" pitchFamily="34" charset="0"/>
                <a:cs typeface="Times New Roman" panose="02020603050405020304" pitchFamily="18" charset="0"/>
              </a:rPr>
              <a:t>The quality of your thinking determines the quality of your life and leadership</a:t>
            </a:r>
          </a:p>
          <a:p>
            <a:pPr marL="0" indent="0">
              <a:buNone/>
            </a:pPr>
            <a:r>
              <a:rPr lang="en-US" sz="2800" kern="100" dirty="0">
                <a:effectLst/>
                <a:ea typeface="Calibri" panose="020F0502020204030204" pitchFamily="34" charset="0"/>
                <a:cs typeface="Times New Roman" panose="02020603050405020304" pitchFamily="18" charset="0"/>
              </a:rPr>
              <a:t>To Become a Resilient Leader, we Must Increase our Spiritual Capacity. (God provides opportunities to increase Capacity)</a:t>
            </a:r>
          </a:p>
          <a:p>
            <a:pPr marL="0" indent="0">
              <a:buNone/>
            </a:pPr>
            <a:endParaRPr lang="en-US" dirty="0"/>
          </a:p>
        </p:txBody>
      </p:sp>
    </p:spTree>
    <p:extLst>
      <p:ext uri="{BB962C8B-B14F-4D97-AF65-F5344CB8AC3E}">
        <p14:creationId xmlns:p14="http://schemas.microsoft.com/office/powerpoint/2010/main" val="1786123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EFE75F-ABDE-B6FD-157E-63C7E2CB616E}"/>
              </a:ext>
            </a:extLst>
          </p:cNvPr>
          <p:cNvSpPr>
            <a:spLocks noGrp="1"/>
          </p:cNvSpPr>
          <p:nvPr>
            <p:ph type="title"/>
          </p:nvPr>
        </p:nvSpPr>
        <p:spPr/>
        <p:txBody>
          <a:bodyPr/>
          <a:lstStyle/>
          <a:p>
            <a:pPr algn="ctr"/>
            <a:r>
              <a:rPr lang="en-US" sz="3200" b="1" kern="100" dirty="0">
                <a:effectLst/>
                <a:latin typeface="+mn-lt"/>
                <a:ea typeface="Calibri" panose="020F0502020204030204" pitchFamily="34" charset="0"/>
                <a:cs typeface="Times New Roman" panose="02020603050405020304" pitchFamily="18" charset="0"/>
              </a:rPr>
              <a:t>The Resilient Leader AND Capacity</a:t>
            </a:r>
            <a:endParaRPr lang="en-US" dirty="0"/>
          </a:p>
        </p:txBody>
      </p:sp>
      <p:sp>
        <p:nvSpPr>
          <p:cNvPr id="3" name="Content Placeholder 2">
            <a:extLst>
              <a:ext uri="{FF2B5EF4-FFF2-40B4-BE49-F238E27FC236}">
                <a16:creationId xmlns:a16="http://schemas.microsoft.com/office/drawing/2014/main" id="{DED65F18-B25D-5AFB-79DD-AA9AC5B41430}"/>
              </a:ext>
            </a:extLst>
          </p:cNvPr>
          <p:cNvSpPr>
            <a:spLocks noGrp="1"/>
          </p:cNvSpPr>
          <p:nvPr>
            <p:ph idx="1"/>
          </p:nvPr>
        </p:nvSpPr>
        <p:spPr/>
        <p:txBody>
          <a:bodyPr/>
          <a:lstStyle/>
          <a:p>
            <a:pPr marL="0" marR="0" lvl="0" indent="0">
              <a:spcBef>
                <a:spcPts val="0"/>
              </a:spcBef>
              <a:spcAft>
                <a:spcPts val="0"/>
              </a:spcAft>
              <a:buNone/>
            </a:pPr>
            <a:r>
              <a:rPr lang="en-US" sz="2800" kern="100" dirty="0">
                <a:effectLst/>
                <a:ea typeface="Calibri" panose="020F0502020204030204" pitchFamily="34" charset="0"/>
                <a:cs typeface="Times New Roman" panose="02020603050405020304" pitchFamily="18" charset="0"/>
              </a:rPr>
              <a:t>Spiritual Capacity – is the ability to understand what God wants most for us within the framework of scriptures. AR Bernard</a:t>
            </a:r>
          </a:p>
          <a:p>
            <a:endParaRPr lang="en-US" dirty="0"/>
          </a:p>
        </p:txBody>
      </p:sp>
    </p:spTree>
    <p:extLst>
      <p:ext uri="{BB962C8B-B14F-4D97-AF65-F5344CB8AC3E}">
        <p14:creationId xmlns:p14="http://schemas.microsoft.com/office/powerpoint/2010/main" val="2325234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{18CC699D-00B9-B647-96B0-AA12DB8419B0}tf10001119</Template>
  <TotalTime>269</TotalTime>
  <Words>498</Words>
  <Application>Microsoft Macintosh PowerPoint</Application>
  <PresentationFormat>Widescreen</PresentationFormat>
  <Paragraphs>49</Paragraphs>
  <Slides>14</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Calibri</vt:lpstr>
      <vt:lpstr>Gill Sans MT</vt:lpstr>
      <vt:lpstr>Gallery</vt:lpstr>
      <vt:lpstr>The Resilient Leader</vt:lpstr>
      <vt:lpstr>The Resilient Leader</vt:lpstr>
      <vt:lpstr>The Resilient Leader</vt:lpstr>
      <vt:lpstr>The Resilient Leader Examples</vt:lpstr>
      <vt:lpstr>The Resilient Leader QUOTES</vt:lpstr>
      <vt:lpstr>The Resilient Leader and THINKING</vt:lpstr>
      <vt:lpstr>The Resilient Leader AND THINKING</vt:lpstr>
      <vt:lpstr>The Resilient Leader AND thinking</vt:lpstr>
      <vt:lpstr>The Resilient Leader AND Capacity</vt:lpstr>
      <vt:lpstr>The Resilient Leader Maturing OUR Spiritual Capacity</vt:lpstr>
      <vt:lpstr>The Resilient Leader Maturing OUR Spiritual Capacity</vt:lpstr>
      <vt:lpstr>The Resilient Leader Maturing OUR Spiritual Capacity</vt:lpstr>
      <vt:lpstr>The Resilient Leader Maturing OUR Spiritual Capacity</vt:lpstr>
      <vt:lpstr>The Resilient Leader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Resilient Leader</dc:title>
  <dc:creator>dhperson62@gmail.com</dc:creator>
  <cp:lastModifiedBy>dhperson62@gmail.com</cp:lastModifiedBy>
  <cp:revision>26</cp:revision>
  <cp:lastPrinted>2023-06-01T00:45:19Z</cp:lastPrinted>
  <dcterms:created xsi:type="dcterms:W3CDTF">2023-05-31T00:59:58Z</dcterms:created>
  <dcterms:modified xsi:type="dcterms:W3CDTF">2023-06-04T23:00:00Z</dcterms:modified>
</cp:coreProperties>
</file>