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0"/>
  </p:notesMasterIdLst>
  <p:handoutMasterIdLst>
    <p:handoutMasterId r:id="rId21"/>
  </p:handoutMasterIdLst>
  <p:sldIdLst>
    <p:sldId id="364" r:id="rId4"/>
    <p:sldId id="310" r:id="rId5"/>
    <p:sldId id="376" r:id="rId6"/>
    <p:sldId id="366" r:id="rId7"/>
    <p:sldId id="367" r:id="rId8"/>
    <p:sldId id="368" r:id="rId9"/>
    <p:sldId id="375" r:id="rId10"/>
    <p:sldId id="369" r:id="rId11"/>
    <p:sldId id="371" r:id="rId12"/>
    <p:sldId id="372" r:id="rId13"/>
    <p:sldId id="379" r:id="rId14"/>
    <p:sldId id="382" r:id="rId15"/>
    <p:sldId id="380" r:id="rId16"/>
    <p:sldId id="377" r:id="rId17"/>
    <p:sldId id="370" r:id="rId18"/>
    <p:sldId id="381"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0" autoAdjust="0"/>
    <p:restoredTop sz="93131" autoAdjust="0"/>
  </p:normalViewPr>
  <p:slideViewPr>
    <p:cSldViewPr snapToGrid="0">
      <p:cViewPr varScale="1">
        <p:scale>
          <a:sx n="145" d="100"/>
          <a:sy n="145" d="100"/>
        </p:scale>
        <p:origin x="200" y="184"/>
      </p:cViewPr>
      <p:guideLst/>
    </p:cSldViewPr>
  </p:slideViewPr>
  <p:outlineViewPr>
    <p:cViewPr>
      <p:scale>
        <a:sx n="33" d="100"/>
        <a:sy n="33" d="100"/>
      </p:scale>
      <p:origin x="0" y="-70912"/>
    </p:cViewPr>
  </p:outlineViewPr>
  <p:notesTextViewPr>
    <p:cViewPr>
      <p:scale>
        <a:sx n="3" d="2"/>
        <a:sy n="3" d="2"/>
      </p:scale>
      <p:origin x="0" y="0"/>
    </p:cViewPr>
  </p:notesTextViewPr>
  <p:sorterViewPr>
    <p:cViewPr>
      <p:scale>
        <a:sx n="80" d="100"/>
        <a:sy n="80" d="100"/>
      </p:scale>
      <p:origin x="0" y="0"/>
    </p:cViewPr>
  </p:sorterViewPr>
  <p:notesViewPr>
    <p:cSldViewPr snapToGrid="0">
      <p:cViewPr>
        <p:scale>
          <a:sx n="96" d="100"/>
          <a:sy n="96" d="100"/>
        </p:scale>
        <p:origin x="3594" y="-6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BA2D56-3115-40ED-89B3-99E8319B21A5}"/>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8468B5D3-2D57-42F5-B55D-A5ED32694983}"/>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B09BED1-E8EA-4E93-A7E8-387C0DCBB35A}" type="datetimeFigureOut">
              <a:rPr lang="en-US" smtClean="0"/>
              <a:t>3/18/23</a:t>
            </a:fld>
            <a:endParaRPr lang="en-US" dirty="0"/>
          </a:p>
        </p:txBody>
      </p:sp>
      <p:sp>
        <p:nvSpPr>
          <p:cNvPr id="4" name="Footer Placeholder 3">
            <a:extLst>
              <a:ext uri="{FF2B5EF4-FFF2-40B4-BE49-F238E27FC236}">
                <a16:creationId xmlns:a16="http://schemas.microsoft.com/office/drawing/2014/main" id="{3E1E5F02-05FC-4171-83FC-4BA70CBAC182}"/>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D5BE0A8-101F-4EDC-84D8-F60665CB55C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5A0F6B5-56D5-4D8C-A743-303D2035F367}" type="slidenum">
              <a:rPr lang="en-US" smtClean="0"/>
              <a:t>‹#›</a:t>
            </a:fld>
            <a:endParaRPr lang="en-US" dirty="0"/>
          </a:p>
        </p:txBody>
      </p:sp>
    </p:spTree>
    <p:extLst>
      <p:ext uri="{BB962C8B-B14F-4D97-AF65-F5344CB8AC3E}">
        <p14:creationId xmlns:p14="http://schemas.microsoft.com/office/powerpoint/2010/main" val="356701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AD0D406-F8EF-445A-B406-4C43787B1F9B}" type="datetimeFigureOut">
              <a:rPr lang="en-US" smtClean="0"/>
              <a:t>3/18/23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5C640E9-8140-4813-B6F6-DEA4A803D78C}" type="slidenum">
              <a:rPr lang="en-US" smtClean="0"/>
              <a:t>‹#›</a:t>
            </a:fld>
            <a:endParaRPr lang="en-US" dirty="0"/>
          </a:p>
        </p:txBody>
      </p:sp>
    </p:spTree>
    <p:extLst>
      <p:ext uri="{BB962C8B-B14F-4D97-AF65-F5344CB8AC3E}">
        <p14:creationId xmlns:p14="http://schemas.microsoft.com/office/powerpoint/2010/main" val="52172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Estimates vary widely but U of Maryland women 16,215 and men 15,299</a:t>
            </a:r>
          </a:p>
          <a:p>
            <a:endParaRPr lang="en-US" dirty="0"/>
          </a:p>
        </p:txBody>
      </p:sp>
      <p:sp>
        <p:nvSpPr>
          <p:cNvPr id="4" name="Slide Number Placeholder 3"/>
          <p:cNvSpPr>
            <a:spLocks noGrp="1"/>
          </p:cNvSpPr>
          <p:nvPr>
            <p:ph type="sldNum" sz="quarter" idx="5"/>
          </p:nvPr>
        </p:nvSpPr>
        <p:spPr/>
        <p:txBody>
          <a:bodyPr/>
          <a:lstStyle/>
          <a:p>
            <a:fld id="{75C640E9-8140-4813-B6F6-DEA4A803D78C}" type="slidenum">
              <a:rPr lang="en-US" smtClean="0"/>
              <a:t>1</a:t>
            </a:fld>
            <a:endParaRPr lang="en-US" dirty="0"/>
          </a:p>
        </p:txBody>
      </p:sp>
    </p:spTree>
    <p:extLst>
      <p:ext uri="{BB962C8B-B14F-4D97-AF65-F5344CB8AC3E}">
        <p14:creationId xmlns:p14="http://schemas.microsoft.com/office/powerpoint/2010/main" val="415582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10</a:t>
            </a:fld>
            <a:endParaRPr lang="en-US" dirty="0"/>
          </a:p>
        </p:txBody>
      </p:sp>
    </p:spTree>
    <p:extLst>
      <p:ext uri="{BB962C8B-B14F-4D97-AF65-F5344CB8AC3E}">
        <p14:creationId xmlns:p14="http://schemas.microsoft.com/office/powerpoint/2010/main" val="790929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11</a:t>
            </a:fld>
            <a:endParaRPr lang="en-US" dirty="0"/>
          </a:p>
        </p:txBody>
      </p:sp>
    </p:spTree>
    <p:extLst>
      <p:ext uri="{BB962C8B-B14F-4D97-AF65-F5344CB8AC3E}">
        <p14:creationId xmlns:p14="http://schemas.microsoft.com/office/powerpoint/2010/main" val="3362635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12</a:t>
            </a:fld>
            <a:endParaRPr lang="en-US" dirty="0"/>
          </a:p>
        </p:txBody>
      </p:sp>
    </p:spTree>
    <p:extLst>
      <p:ext uri="{BB962C8B-B14F-4D97-AF65-F5344CB8AC3E}">
        <p14:creationId xmlns:p14="http://schemas.microsoft.com/office/powerpoint/2010/main" val="1489676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your takeaways from this?  </a:t>
            </a:r>
          </a:p>
        </p:txBody>
      </p:sp>
      <p:sp>
        <p:nvSpPr>
          <p:cNvPr id="4" name="Slide Number Placeholder 3"/>
          <p:cNvSpPr>
            <a:spLocks noGrp="1"/>
          </p:cNvSpPr>
          <p:nvPr>
            <p:ph type="sldNum" sz="quarter" idx="5"/>
          </p:nvPr>
        </p:nvSpPr>
        <p:spPr/>
        <p:txBody>
          <a:bodyPr/>
          <a:lstStyle/>
          <a:p>
            <a:fld id="{75C640E9-8140-4813-B6F6-DEA4A803D78C}" type="slidenum">
              <a:rPr lang="en-US" smtClean="0"/>
              <a:t>13</a:t>
            </a:fld>
            <a:endParaRPr lang="en-US" dirty="0"/>
          </a:p>
        </p:txBody>
      </p:sp>
    </p:spTree>
    <p:extLst>
      <p:ext uri="{BB962C8B-B14F-4D97-AF65-F5344CB8AC3E}">
        <p14:creationId xmlns:p14="http://schemas.microsoft.com/office/powerpoint/2010/main" val="898824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14</a:t>
            </a:fld>
            <a:endParaRPr lang="en-US" dirty="0"/>
          </a:p>
        </p:txBody>
      </p:sp>
    </p:spTree>
    <p:extLst>
      <p:ext uri="{BB962C8B-B14F-4D97-AF65-F5344CB8AC3E}">
        <p14:creationId xmlns:p14="http://schemas.microsoft.com/office/powerpoint/2010/main" val="3468525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15</a:t>
            </a:fld>
            <a:endParaRPr lang="en-US" dirty="0"/>
          </a:p>
        </p:txBody>
      </p:sp>
    </p:spTree>
    <p:extLst>
      <p:ext uri="{BB962C8B-B14F-4D97-AF65-F5344CB8AC3E}">
        <p14:creationId xmlns:p14="http://schemas.microsoft.com/office/powerpoint/2010/main" val="1152314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16</a:t>
            </a:fld>
            <a:endParaRPr lang="en-US" dirty="0"/>
          </a:p>
        </p:txBody>
      </p:sp>
    </p:spTree>
    <p:extLst>
      <p:ext uri="{BB962C8B-B14F-4D97-AF65-F5344CB8AC3E}">
        <p14:creationId xmlns:p14="http://schemas.microsoft.com/office/powerpoint/2010/main" val="2389764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2</a:t>
            </a:fld>
            <a:endParaRPr lang="en-US" dirty="0"/>
          </a:p>
        </p:txBody>
      </p:sp>
    </p:spTree>
    <p:extLst>
      <p:ext uri="{BB962C8B-B14F-4D97-AF65-F5344CB8AC3E}">
        <p14:creationId xmlns:p14="http://schemas.microsoft.com/office/powerpoint/2010/main" val="183751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MLK – at Lincoln </a:t>
            </a:r>
            <a:r>
              <a:rPr lang="en-US" sz="1800" dirty="0" err="1"/>
              <a:t>Memorial:“I</a:t>
            </a:r>
            <a:r>
              <a:rPr lang="en-US" sz="1800" dirty="0"/>
              <a:t> have a strategic </a:t>
            </a:r>
            <a:r>
              <a:rPr lang="en-US" sz="1800" dirty="0" err="1"/>
              <a:t>plan..gave</a:t>
            </a:r>
            <a:r>
              <a:rPr lang="en-US" sz="1800" dirty="0"/>
              <a:t> audience a reason to care;  can create unity, or disharmony; </a:t>
            </a:r>
            <a:r>
              <a:rPr lang="en-US" sz="1800" dirty="0" err="1"/>
              <a:t>abacadraba</a:t>
            </a:r>
            <a:r>
              <a:rPr lang="en-US" sz="1800" dirty="0"/>
              <a:t> – Aramaic, precursor to the Hebrew language and what Jesus spoke – “what I speak is what I create” high context low contact</a:t>
            </a:r>
          </a:p>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3</a:t>
            </a:fld>
            <a:endParaRPr lang="en-US" dirty="0"/>
          </a:p>
        </p:txBody>
      </p:sp>
    </p:spTree>
    <p:extLst>
      <p:ext uri="{BB962C8B-B14F-4D97-AF65-F5344CB8AC3E}">
        <p14:creationId xmlns:p14="http://schemas.microsoft.com/office/powerpoint/2010/main" val="198034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4</a:t>
            </a:fld>
            <a:endParaRPr lang="en-US" dirty="0"/>
          </a:p>
        </p:txBody>
      </p:sp>
    </p:spTree>
    <p:extLst>
      <p:ext uri="{BB962C8B-B14F-4D97-AF65-F5344CB8AC3E}">
        <p14:creationId xmlns:p14="http://schemas.microsoft.com/office/powerpoint/2010/main" val="1746904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Words don’t manifest or create the future in and of themselves, but they produce emotions and actions that absolutely do create the world and what our life is like in it.</a:t>
            </a:r>
          </a:p>
        </p:txBody>
      </p:sp>
      <p:sp>
        <p:nvSpPr>
          <p:cNvPr id="4" name="Slide Number Placeholder 3"/>
          <p:cNvSpPr>
            <a:spLocks noGrp="1"/>
          </p:cNvSpPr>
          <p:nvPr>
            <p:ph type="sldNum" sz="quarter" idx="5"/>
          </p:nvPr>
        </p:nvSpPr>
        <p:spPr/>
        <p:txBody>
          <a:bodyPr/>
          <a:lstStyle/>
          <a:p>
            <a:fld id="{75C640E9-8140-4813-B6F6-DEA4A803D78C}" type="slidenum">
              <a:rPr lang="en-US" smtClean="0"/>
              <a:t>5</a:t>
            </a:fld>
            <a:endParaRPr lang="en-US" dirty="0"/>
          </a:p>
        </p:txBody>
      </p:sp>
    </p:spTree>
    <p:extLst>
      <p:ext uri="{BB962C8B-B14F-4D97-AF65-F5344CB8AC3E}">
        <p14:creationId xmlns:p14="http://schemas.microsoft.com/office/powerpoint/2010/main" val="416906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Words and the language they make up are an extremely powerful force in our lives, and how we think about them, use them, will have a defining impact on our lives</a:t>
            </a:r>
          </a:p>
        </p:txBody>
      </p:sp>
      <p:sp>
        <p:nvSpPr>
          <p:cNvPr id="4" name="Slide Number Placeholder 3"/>
          <p:cNvSpPr>
            <a:spLocks noGrp="1"/>
          </p:cNvSpPr>
          <p:nvPr>
            <p:ph type="sldNum" sz="quarter" idx="5"/>
          </p:nvPr>
        </p:nvSpPr>
        <p:spPr/>
        <p:txBody>
          <a:bodyPr/>
          <a:lstStyle/>
          <a:p>
            <a:fld id="{75C640E9-8140-4813-B6F6-DEA4A803D78C}" type="slidenum">
              <a:rPr lang="en-US" smtClean="0"/>
              <a:t>6</a:t>
            </a:fld>
            <a:endParaRPr lang="en-US" dirty="0"/>
          </a:p>
        </p:txBody>
      </p:sp>
    </p:spTree>
    <p:extLst>
      <p:ext uri="{BB962C8B-B14F-4D97-AF65-F5344CB8AC3E}">
        <p14:creationId xmlns:p14="http://schemas.microsoft.com/office/powerpoint/2010/main" val="2887295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7</a:t>
            </a:fld>
            <a:endParaRPr lang="en-US" dirty="0"/>
          </a:p>
        </p:txBody>
      </p:sp>
    </p:spTree>
    <p:extLst>
      <p:ext uri="{BB962C8B-B14F-4D97-AF65-F5344CB8AC3E}">
        <p14:creationId xmlns:p14="http://schemas.microsoft.com/office/powerpoint/2010/main" val="49314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8</a:t>
            </a:fld>
            <a:endParaRPr lang="en-US" dirty="0"/>
          </a:p>
        </p:txBody>
      </p:sp>
    </p:spTree>
    <p:extLst>
      <p:ext uri="{BB962C8B-B14F-4D97-AF65-F5344CB8AC3E}">
        <p14:creationId xmlns:p14="http://schemas.microsoft.com/office/powerpoint/2010/main" val="1046592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Whether you think you can or you can’t you’re right?</a:t>
            </a:r>
          </a:p>
        </p:txBody>
      </p:sp>
      <p:sp>
        <p:nvSpPr>
          <p:cNvPr id="4" name="Slide Number Placeholder 3"/>
          <p:cNvSpPr>
            <a:spLocks noGrp="1"/>
          </p:cNvSpPr>
          <p:nvPr>
            <p:ph type="sldNum" sz="quarter" idx="5"/>
          </p:nvPr>
        </p:nvSpPr>
        <p:spPr/>
        <p:txBody>
          <a:bodyPr/>
          <a:lstStyle/>
          <a:p>
            <a:fld id="{75C640E9-8140-4813-B6F6-DEA4A803D78C}" type="slidenum">
              <a:rPr lang="en-US" smtClean="0"/>
              <a:t>9</a:t>
            </a:fld>
            <a:endParaRPr lang="en-US" dirty="0"/>
          </a:p>
        </p:txBody>
      </p:sp>
    </p:spTree>
    <p:extLst>
      <p:ext uri="{BB962C8B-B14F-4D97-AF65-F5344CB8AC3E}">
        <p14:creationId xmlns:p14="http://schemas.microsoft.com/office/powerpoint/2010/main" val="1644179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F2C4-6587-4A33-8F3A-508DC8D658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8B8C6A-9BF0-4253-8890-2ABFD422B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E7D88C-7A27-4D8D-9407-05A99B2E4B10}"/>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5" name="Footer Placeholder 4">
            <a:extLst>
              <a:ext uri="{FF2B5EF4-FFF2-40B4-BE49-F238E27FC236}">
                <a16:creationId xmlns:a16="http://schemas.microsoft.com/office/drawing/2014/main" id="{6E2502EA-7D3C-4C41-9653-9D3FB9939B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C6E8A4-2AEB-4CD0-A1BF-14EE5A63D90A}"/>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35067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8DEA-CC2B-4AE8-8FEA-DE8A566ACB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ED0445-73DA-4EB4-BD5A-D6979E3A10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FC344-86C5-40F1-AA04-F2E3A4C2BC6A}"/>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5" name="Footer Placeholder 4">
            <a:extLst>
              <a:ext uri="{FF2B5EF4-FFF2-40B4-BE49-F238E27FC236}">
                <a16:creationId xmlns:a16="http://schemas.microsoft.com/office/drawing/2014/main" id="{CA64628B-7927-4DE9-B0D1-1B7F332082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75C048-A803-458A-AECE-492DF34E6F87}"/>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278385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C21EBA-581C-41BA-9D8C-B1BEC8018D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192408-6F72-493A-9F71-EE0F3F1D97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C9E58-BFC3-4985-B1DD-7D28479B58EA}"/>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5" name="Footer Placeholder 4">
            <a:extLst>
              <a:ext uri="{FF2B5EF4-FFF2-40B4-BE49-F238E27FC236}">
                <a16:creationId xmlns:a16="http://schemas.microsoft.com/office/drawing/2014/main" id="{9AB664C7-6BDB-4770-AAA6-C3DF5634C8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A34480-D6A4-4B6E-8F19-811C8951F71B}"/>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47743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8C6F-951E-4221-AD37-25BC30D061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D0A36F-2936-41B6-B1BD-62C38101BE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4300B8-DCBE-46C7-A2A1-D622841AC733}"/>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5" name="Footer Placeholder 4">
            <a:extLst>
              <a:ext uri="{FF2B5EF4-FFF2-40B4-BE49-F238E27FC236}">
                <a16:creationId xmlns:a16="http://schemas.microsoft.com/office/drawing/2014/main" id="{255565D0-5132-421B-B44C-3DA33E2CCF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EABB4B-AF48-4D6C-A13C-3807077F6CE0}"/>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80831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28A87-9B7A-4C6C-A1FA-A1D9F35E5E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0AF5A6-297F-490E-9471-6934AE879F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B9E1AA-D7DE-4E30-A9D9-FBE57CE7C349}"/>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5" name="Footer Placeholder 4">
            <a:extLst>
              <a:ext uri="{FF2B5EF4-FFF2-40B4-BE49-F238E27FC236}">
                <a16:creationId xmlns:a16="http://schemas.microsoft.com/office/drawing/2014/main" id="{9C76091D-83F0-4DAA-8332-D29870F4DC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3F6FC9-A512-4955-9BF0-03B820B8E3DD}"/>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2006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634AC-4CC0-4DA3-9EA8-D5F5A99423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2B5D5-5222-49A5-82C2-67D69F6A39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C5C22D-69FE-4CF3-8A38-61C6954027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38A26B-A53A-44A4-AA3A-7D3D40653441}"/>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6" name="Footer Placeholder 5">
            <a:extLst>
              <a:ext uri="{FF2B5EF4-FFF2-40B4-BE49-F238E27FC236}">
                <a16:creationId xmlns:a16="http://schemas.microsoft.com/office/drawing/2014/main" id="{18A88105-0FB6-4AB7-B276-C65D8DF147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C1FBEEE-2F10-4EFA-80F1-5ADC573FD6DB}"/>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67429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3DAF-BD22-4CC1-9739-6EF2096434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77015F-ED4D-4DD4-AB88-7393C7BC14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3116F5-99DC-4298-A468-63CA810D86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A7C75E-256E-4A6F-8681-F6991AE8B0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3AB2A3-057D-436A-89E1-43DCA0B8D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C98D4A-B5D3-42E2-ABA6-1693B405B657}"/>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8" name="Footer Placeholder 7">
            <a:extLst>
              <a:ext uri="{FF2B5EF4-FFF2-40B4-BE49-F238E27FC236}">
                <a16:creationId xmlns:a16="http://schemas.microsoft.com/office/drawing/2014/main" id="{E99D2B2B-054C-40B4-8AC2-1A6C1F940F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5EFE99-FD90-4A47-86C0-216EC8A4BE0B}"/>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69817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A637-7F59-45FC-8378-F4AF6ADDA2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8366E5-A9FF-4801-AE4A-E7912613A070}"/>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4" name="Footer Placeholder 3">
            <a:extLst>
              <a:ext uri="{FF2B5EF4-FFF2-40B4-BE49-F238E27FC236}">
                <a16:creationId xmlns:a16="http://schemas.microsoft.com/office/drawing/2014/main" id="{ACF264E9-67A5-4168-B817-4426C6FE626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3F2955-269C-4EF1-B6FD-2C263141C595}"/>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37245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A3234-7E97-4032-9B6A-C8BB693570FB}"/>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3" name="Footer Placeholder 2">
            <a:extLst>
              <a:ext uri="{FF2B5EF4-FFF2-40B4-BE49-F238E27FC236}">
                <a16:creationId xmlns:a16="http://schemas.microsoft.com/office/drawing/2014/main" id="{73FC1F26-5F48-4BFE-BB54-4134BCBD9BE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6AA7AD2-0465-4A28-A0D4-CB72DE1E3ACD}"/>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90517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9B671-8E3A-4021-80F6-45DA3958B8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55ECB5-4145-489B-B812-1E7038506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CD601B-8F81-486B-A33C-3122E0583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C6ACC1-F476-41CF-94F4-B2A144362996}"/>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6" name="Footer Placeholder 5">
            <a:extLst>
              <a:ext uri="{FF2B5EF4-FFF2-40B4-BE49-F238E27FC236}">
                <a16:creationId xmlns:a16="http://schemas.microsoft.com/office/drawing/2014/main" id="{6D70DE6C-2AA3-4621-8395-70D424EE22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106ABC-6562-459A-AEDA-36561BB17A70}"/>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69768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A671-2ABB-4708-836F-D506F8EE7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EE5CAA-5F24-433B-917A-A118631B9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191D14-A033-4798-8798-72B927E93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67694-8B9C-4D87-9F90-6DE4E37619F7}"/>
              </a:ext>
            </a:extLst>
          </p:cNvPr>
          <p:cNvSpPr>
            <a:spLocks noGrp="1"/>
          </p:cNvSpPr>
          <p:nvPr>
            <p:ph type="dt" sz="half" idx="10"/>
          </p:nvPr>
        </p:nvSpPr>
        <p:spPr/>
        <p:txBody>
          <a:bodyPr/>
          <a:lstStyle/>
          <a:p>
            <a:fld id="{9F57D0C7-5C0C-48AA-A499-97C42DA007E0}" type="datetimeFigureOut">
              <a:rPr lang="en-US" smtClean="0"/>
              <a:t>3/18/23</a:t>
            </a:fld>
            <a:endParaRPr lang="en-US" dirty="0"/>
          </a:p>
        </p:txBody>
      </p:sp>
      <p:sp>
        <p:nvSpPr>
          <p:cNvPr id="6" name="Footer Placeholder 5">
            <a:extLst>
              <a:ext uri="{FF2B5EF4-FFF2-40B4-BE49-F238E27FC236}">
                <a16:creationId xmlns:a16="http://schemas.microsoft.com/office/drawing/2014/main" id="{4C458366-F5B2-4775-825E-EF4E87E9BD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DBA151-6791-45EC-B047-CBA6B3ECB96E}"/>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4270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557A1B-E42E-4CDD-9638-B8DEA3E57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D5C934-4222-4DF1-B43A-905D90C2A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0273F-4104-4FDD-B9B2-71F559B6D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7D0C7-5C0C-48AA-A499-97C42DA007E0}" type="datetimeFigureOut">
              <a:rPr lang="en-US" smtClean="0"/>
              <a:t>3/18/23</a:t>
            </a:fld>
            <a:endParaRPr lang="en-US" dirty="0"/>
          </a:p>
        </p:txBody>
      </p:sp>
      <p:sp>
        <p:nvSpPr>
          <p:cNvPr id="5" name="Footer Placeholder 4">
            <a:extLst>
              <a:ext uri="{FF2B5EF4-FFF2-40B4-BE49-F238E27FC236}">
                <a16:creationId xmlns:a16="http://schemas.microsoft.com/office/drawing/2014/main" id="{5A607E23-1548-47C9-9332-864FF9BCC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652AB8D-974C-4EE8-BD33-C3294BA69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365B3-5F70-4B20-B23B-8E8A907FB663}" type="slidenum">
              <a:rPr lang="en-US" smtClean="0"/>
              <a:t>‹#›</a:t>
            </a:fld>
            <a:endParaRPr lang="en-US" dirty="0"/>
          </a:p>
        </p:txBody>
      </p:sp>
    </p:spTree>
    <p:extLst>
      <p:ext uri="{BB962C8B-B14F-4D97-AF65-F5344CB8AC3E}">
        <p14:creationId xmlns:p14="http://schemas.microsoft.com/office/powerpoint/2010/main" val="27760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ideo" Target="https://www.youtube.com/embed/FGEeJy18elE?feature=oembed" TargetMode="Externa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ctrTitle"/>
          </p:nvPr>
        </p:nvSpPr>
        <p:spPr>
          <a:xfrm>
            <a:off x="838200" y="451381"/>
            <a:ext cx="10512552" cy="4066540"/>
          </a:xfrm>
        </p:spPr>
        <p:txBody>
          <a:bodyPr anchor="b">
            <a:normAutofit/>
          </a:bodyPr>
          <a:lstStyle/>
          <a:p>
            <a:pPr algn="l"/>
            <a:r>
              <a:rPr lang="en-US" sz="6600" dirty="0"/>
              <a:t>Transformational Leadership</a:t>
            </a:r>
            <a:br>
              <a:rPr lang="en-US" sz="6600" dirty="0"/>
            </a:br>
            <a:br>
              <a:rPr lang="en-US" sz="6600" dirty="0"/>
            </a:br>
            <a:r>
              <a:rPr lang="en-US" sz="6600" dirty="0"/>
              <a:t>		</a:t>
            </a:r>
            <a:r>
              <a:rPr lang="en-US" i="1" dirty="0"/>
              <a:t>Your Words Matter</a:t>
            </a: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1596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 to You</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11200" dirty="0">
              <a:solidFill>
                <a:srgbClr val="3D3D3D"/>
              </a:solidFill>
            </a:endParaRPr>
          </a:p>
          <a:p>
            <a:r>
              <a:rPr lang="en-US" sz="16800" dirty="0">
                <a:solidFill>
                  <a:srgbClr val="3D3D3D"/>
                </a:solidFill>
              </a:rPr>
              <a:t>Understanding and managing what we tell ourselves</a:t>
            </a:r>
          </a:p>
          <a:p>
            <a:pPr lvl="1"/>
            <a:endParaRPr lang="en-US" sz="16800" dirty="0">
              <a:solidFill>
                <a:srgbClr val="3D3D3D"/>
              </a:solidFill>
            </a:endParaRPr>
          </a:p>
          <a:p>
            <a:pPr lvl="1"/>
            <a:r>
              <a:rPr lang="en-US" sz="16800" dirty="0">
                <a:solidFill>
                  <a:srgbClr val="3D3D3D"/>
                </a:solidFill>
              </a:rPr>
              <a:t>Developing awareness</a:t>
            </a:r>
          </a:p>
          <a:p>
            <a:pPr lvl="1"/>
            <a:endParaRPr lang="en-US" sz="16800" dirty="0">
              <a:solidFill>
                <a:srgbClr val="3D3D3D"/>
              </a:solidFill>
            </a:endParaRPr>
          </a:p>
          <a:p>
            <a:pPr lvl="1"/>
            <a:r>
              <a:rPr lang="en-US" sz="16800" dirty="0">
                <a:solidFill>
                  <a:srgbClr val="3D3D3D"/>
                </a:solidFill>
              </a:rPr>
              <a:t>What is our messaging?</a:t>
            </a:r>
          </a:p>
          <a:p>
            <a:pPr lvl="1"/>
            <a:endParaRPr lang="en-US" sz="16800" dirty="0">
              <a:solidFill>
                <a:srgbClr val="3D3D3D"/>
              </a:solidFill>
            </a:endParaRPr>
          </a:p>
          <a:p>
            <a:pPr lvl="1"/>
            <a:r>
              <a:rPr lang="en-US" sz="16800" dirty="0">
                <a:solidFill>
                  <a:srgbClr val="3D3D3D"/>
                </a:solidFill>
              </a:rPr>
              <a:t>Being intentional and selective about what we tell ourselves </a:t>
            </a:r>
          </a:p>
          <a:p>
            <a:pPr lvl="1"/>
            <a:endParaRPr lang="en-US" sz="16800" dirty="0">
              <a:solidFill>
                <a:srgbClr val="3D3D3D"/>
              </a:solidFill>
            </a:endParaRPr>
          </a:p>
          <a:p>
            <a:pPr lvl="1"/>
            <a:r>
              <a:rPr lang="en-US" sz="16800" dirty="0">
                <a:solidFill>
                  <a:srgbClr val="3D3D3D"/>
                </a:solidFill>
              </a:rPr>
              <a:t>Programming our subconscious- for good or bad</a:t>
            </a:r>
          </a:p>
          <a:p>
            <a:pPr lvl="2"/>
            <a:endParaRPr lang="en-US" sz="10400" dirty="0">
              <a:solidFill>
                <a:srgbClr val="081C2A"/>
              </a:solidFill>
            </a:endParaRPr>
          </a:p>
          <a:p>
            <a:pPr marL="0" indent="0">
              <a:buNone/>
            </a:pPr>
            <a:endParaRPr lang="en-US" sz="112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531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 to You</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11200" dirty="0">
              <a:solidFill>
                <a:srgbClr val="3D3D3D"/>
              </a:solidFill>
            </a:endParaRPr>
          </a:p>
          <a:p>
            <a:pPr>
              <a:lnSpc>
                <a:spcPct val="120000"/>
              </a:lnSpc>
            </a:pPr>
            <a:r>
              <a:rPr lang="en-US" sz="16800" dirty="0">
                <a:solidFill>
                  <a:srgbClr val="3D3D3D"/>
                </a:solidFill>
              </a:rPr>
              <a:t>  Ways to harness your self-talk</a:t>
            </a:r>
          </a:p>
          <a:p>
            <a:pPr lvl="1">
              <a:lnSpc>
                <a:spcPct val="120000"/>
              </a:lnSpc>
            </a:pPr>
            <a:r>
              <a:rPr lang="en-US" sz="16400" dirty="0">
                <a:solidFill>
                  <a:srgbClr val="3D3D3D"/>
                </a:solidFill>
              </a:rPr>
              <a:t>Eliminate all self-deprecating talk</a:t>
            </a:r>
          </a:p>
          <a:p>
            <a:pPr lvl="1">
              <a:lnSpc>
                <a:spcPct val="120000"/>
              </a:lnSpc>
            </a:pPr>
            <a:r>
              <a:rPr lang="en-US" sz="16400" dirty="0">
                <a:solidFill>
                  <a:srgbClr val="3D3D3D"/>
                </a:solidFill>
              </a:rPr>
              <a:t>Pay attention to “I am” statements</a:t>
            </a:r>
          </a:p>
          <a:p>
            <a:pPr lvl="1">
              <a:lnSpc>
                <a:spcPct val="120000"/>
              </a:lnSpc>
            </a:pPr>
            <a:r>
              <a:rPr lang="en-US" sz="16400" dirty="0">
                <a:solidFill>
                  <a:srgbClr val="3D3D3D"/>
                </a:solidFill>
              </a:rPr>
              <a:t>Use positive language</a:t>
            </a:r>
          </a:p>
          <a:p>
            <a:pPr lvl="1">
              <a:lnSpc>
                <a:spcPct val="120000"/>
              </a:lnSpc>
            </a:pPr>
            <a:r>
              <a:rPr lang="en-US" sz="16400" dirty="0">
                <a:solidFill>
                  <a:srgbClr val="3D3D3D"/>
                </a:solidFill>
              </a:rPr>
              <a:t>Surround yourself with people who speak possibility</a:t>
            </a:r>
          </a:p>
          <a:p>
            <a:pPr lvl="1"/>
            <a:endParaRPr lang="en-US" sz="16400" dirty="0">
              <a:solidFill>
                <a:srgbClr val="3D3D3D"/>
              </a:solidFill>
            </a:endParaRPr>
          </a:p>
          <a:p>
            <a:pPr lvl="1"/>
            <a:endParaRPr lang="en-US" sz="16400" dirty="0">
              <a:solidFill>
                <a:srgbClr val="3D3D3D"/>
              </a:solidFill>
            </a:endParaRPr>
          </a:p>
          <a:p>
            <a:pPr lvl="1"/>
            <a:endParaRPr lang="en-US" sz="16800" dirty="0">
              <a:solidFill>
                <a:srgbClr val="3D3D3D"/>
              </a:solidFill>
            </a:endParaRPr>
          </a:p>
          <a:p>
            <a:pPr lvl="2"/>
            <a:endParaRPr lang="en-US" sz="10400" dirty="0">
              <a:solidFill>
                <a:srgbClr val="081C2A"/>
              </a:solidFill>
            </a:endParaRPr>
          </a:p>
          <a:p>
            <a:pPr marL="0" indent="0">
              <a:buNone/>
            </a:pPr>
            <a:endParaRPr lang="en-US" sz="112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808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pPr lvl="1"/>
            <a:r>
              <a:rPr lang="en-US" sz="17200" dirty="0"/>
              <a:t>Power of Words</a:t>
            </a:r>
          </a:p>
          <a:p>
            <a:pPr lvl="1"/>
            <a:endParaRPr lang="en-US" sz="17200" dirty="0"/>
          </a:p>
          <a:p>
            <a:pPr lvl="1"/>
            <a:r>
              <a:rPr lang="en-US" sz="17200" dirty="0"/>
              <a:t>Your Words Matter to You</a:t>
            </a:r>
          </a:p>
          <a:p>
            <a:pPr lvl="1"/>
            <a:endParaRPr lang="en-US" sz="17200" dirty="0"/>
          </a:p>
          <a:p>
            <a:pPr lvl="1"/>
            <a:r>
              <a:rPr lang="en-US" sz="21600" b="1" dirty="0"/>
              <a:t>Your Words Matter to Others</a:t>
            </a:r>
          </a:p>
          <a:p>
            <a:pPr lvl="1"/>
            <a:endParaRPr lang="en-US" sz="17200" dirty="0"/>
          </a:p>
          <a:p>
            <a:pPr lvl="1"/>
            <a:r>
              <a:rPr lang="en-US" sz="17200" dirty="0"/>
              <a:t>Your Words Matter as a Transformational Leader</a:t>
            </a:r>
          </a:p>
          <a:p>
            <a:pPr lvl="1"/>
            <a:endParaRPr lang="en-US" sz="17200" dirty="0"/>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100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The Transformative Power of Words | Josephine Lee | TEDxCulverCity">
            <a:hlinkClick r:id="" action="ppaction://media"/>
            <a:extLst>
              <a:ext uri="{FF2B5EF4-FFF2-40B4-BE49-F238E27FC236}">
                <a16:creationId xmlns:a16="http://schemas.microsoft.com/office/drawing/2014/main" id="{8199DBFD-59B7-6279-4512-BEBB35C31D8B}"/>
              </a:ext>
            </a:extLst>
          </p:cNvPr>
          <p:cNvPicPr>
            <a:picLocks noRot="1" noChangeAspect="1"/>
          </p:cNvPicPr>
          <p:nvPr>
            <a:videoFile r:link="rId1"/>
          </p:nvPr>
        </p:nvPicPr>
        <p:blipFill>
          <a:blip r:embed="rId4"/>
          <a:stretch>
            <a:fillRect/>
          </a:stretch>
        </p:blipFill>
        <p:spPr>
          <a:xfrm>
            <a:off x="2450188" y="1535788"/>
            <a:ext cx="7481077" cy="4368158"/>
          </a:xfrm>
          <a:prstGeom prst="rect">
            <a:avLst/>
          </a:prstGeom>
        </p:spPr>
      </p:pic>
    </p:spTree>
    <p:extLst>
      <p:ext uri="{BB962C8B-B14F-4D97-AF65-F5344CB8AC3E}">
        <p14:creationId xmlns:p14="http://schemas.microsoft.com/office/powerpoint/2010/main" val="363187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 to Others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78616" y="1610771"/>
            <a:ext cx="10515600" cy="4251960"/>
          </a:xfrm>
        </p:spPr>
        <p:txBody>
          <a:bodyPr>
            <a:normAutofit fontScale="25000" lnSpcReduction="20000"/>
          </a:bodyPr>
          <a:lstStyle/>
          <a:p>
            <a:pPr marL="0" indent="0">
              <a:buNone/>
            </a:pPr>
            <a:endParaRPr lang="en-US" sz="2200" dirty="0"/>
          </a:p>
          <a:p>
            <a:r>
              <a:rPr lang="en-US" sz="11200" dirty="0">
                <a:solidFill>
                  <a:srgbClr val="081C2A"/>
                </a:solidFill>
              </a:rPr>
              <a:t>Encourage or discourage</a:t>
            </a:r>
          </a:p>
          <a:p>
            <a:endParaRPr lang="en-US" sz="11200" dirty="0">
              <a:solidFill>
                <a:srgbClr val="081C2A"/>
              </a:solidFill>
            </a:endParaRPr>
          </a:p>
          <a:p>
            <a:r>
              <a:rPr lang="en-US" sz="11200" dirty="0">
                <a:solidFill>
                  <a:srgbClr val="081C2A"/>
                </a:solidFill>
              </a:rPr>
              <a:t>Make to feel loved or unloved</a:t>
            </a:r>
          </a:p>
          <a:p>
            <a:pPr marL="0" indent="0">
              <a:buNone/>
            </a:pPr>
            <a:endParaRPr lang="en-US" sz="11200" dirty="0">
              <a:solidFill>
                <a:srgbClr val="081C2A"/>
              </a:solidFill>
            </a:endParaRPr>
          </a:p>
          <a:p>
            <a:r>
              <a:rPr lang="en-US" sz="11200" dirty="0">
                <a:solidFill>
                  <a:srgbClr val="081C2A"/>
                </a:solidFill>
              </a:rPr>
              <a:t>Offer testimony</a:t>
            </a:r>
          </a:p>
          <a:p>
            <a:endParaRPr lang="en-US" sz="11200" dirty="0">
              <a:solidFill>
                <a:srgbClr val="081C2A"/>
              </a:solidFill>
            </a:endParaRPr>
          </a:p>
          <a:p>
            <a:r>
              <a:rPr lang="en-US" sz="11200" dirty="0">
                <a:solidFill>
                  <a:srgbClr val="081C2A"/>
                </a:solidFill>
              </a:rPr>
              <a:t>Create Vision/Hope</a:t>
            </a:r>
          </a:p>
          <a:p>
            <a:endParaRPr lang="en-US" sz="11200" dirty="0">
              <a:solidFill>
                <a:srgbClr val="081C2A"/>
              </a:solidFill>
            </a:endParaRPr>
          </a:p>
          <a:p>
            <a:r>
              <a:rPr lang="en-US" sz="11200" dirty="0">
                <a:solidFill>
                  <a:srgbClr val="081C2A"/>
                </a:solidFill>
              </a:rPr>
              <a:t>Prompt change in people’s lives</a:t>
            </a:r>
          </a:p>
          <a:p>
            <a:endParaRPr lang="en-US" sz="11200" dirty="0">
              <a:solidFill>
                <a:srgbClr val="081C2A"/>
              </a:solidFill>
            </a:endParaRPr>
          </a:p>
          <a:p>
            <a:r>
              <a:rPr lang="en-US" sz="11200" dirty="0">
                <a:solidFill>
                  <a:srgbClr val="081C2A"/>
                </a:solidFill>
              </a:rPr>
              <a:t>John 5:1-8</a:t>
            </a:r>
          </a:p>
          <a:p>
            <a:endParaRPr lang="en-US" sz="11200" dirty="0">
              <a:solidFill>
                <a:srgbClr val="081C2A"/>
              </a:solidFill>
            </a:endParaRPr>
          </a:p>
          <a:p>
            <a:pPr marL="0" indent="0">
              <a:buNone/>
            </a:pPr>
            <a:endParaRPr lang="en-US" sz="112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341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 to Others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r>
              <a:rPr lang="en-US" sz="16000" dirty="0">
                <a:solidFill>
                  <a:srgbClr val="3D3D3D"/>
                </a:solidFill>
              </a:rPr>
              <a:t>Carefully consider your choice of words</a:t>
            </a:r>
          </a:p>
          <a:p>
            <a:pPr lvl="1"/>
            <a:r>
              <a:rPr lang="en-US" sz="16000" dirty="0">
                <a:solidFill>
                  <a:srgbClr val="3D3D3D"/>
                </a:solidFill>
              </a:rPr>
              <a:t>Kindness – spoken in love</a:t>
            </a:r>
          </a:p>
          <a:p>
            <a:pPr lvl="1"/>
            <a:r>
              <a:rPr lang="en-US" sz="16000" dirty="0">
                <a:solidFill>
                  <a:srgbClr val="3D3D3D"/>
                </a:solidFill>
              </a:rPr>
              <a:t>Sensitivities - nuances</a:t>
            </a:r>
          </a:p>
          <a:p>
            <a:pPr lvl="1"/>
            <a:r>
              <a:rPr lang="en-US" sz="16000" dirty="0">
                <a:solidFill>
                  <a:srgbClr val="3D3D3D"/>
                </a:solidFill>
              </a:rPr>
              <a:t>Speaking possibility – positive language</a:t>
            </a:r>
            <a:endParaRPr lang="en-US" sz="2200" dirty="0"/>
          </a:p>
          <a:p>
            <a:r>
              <a:rPr lang="en-US" sz="16000" dirty="0">
                <a:solidFill>
                  <a:srgbClr val="3D3D3D"/>
                </a:solidFill>
              </a:rPr>
              <a:t>Timing </a:t>
            </a:r>
          </a:p>
          <a:p>
            <a:r>
              <a:rPr lang="en-US" sz="16000" dirty="0">
                <a:solidFill>
                  <a:srgbClr val="3D3D3D"/>
                </a:solidFill>
              </a:rPr>
              <a:t>Peeling the onion – “empathic listening”</a:t>
            </a:r>
          </a:p>
          <a:p>
            <a:pPr lvl="1"/>
            <a:r>
              <a:rPr lang="en-US" sz="16000" dirty="0">
                <a:solidFill>
                  <a:srgbClr val="3D3D3D"/>
                </a:solidFill>
              </a:rPr>
              <a:t>Being patient in discussion on difficult topics</a:t>
            </a:r>
          </a:p>
          <a:p>
            <a:r>
              <a:rPr lang="en-US" sz="16000" dirty="0">
                <a:solidFill>
                  <a:srgbClr val="3D3D3D"/>
                </a:solidFill>
              </a:rPr>
              <a:t> Knowing your audience - Different words for different hearers</a:t>
            </a:r>
            <a:endParaRPr lang="en-US" sz="16000" dirty="0">
              <a:solidFill>
                <a:srgbClr val="081C2A"/>
              </a:solidFill>
            </a:endParaRPr>
          </a:p>
          <a:p>
            <a:pPr marL="0" indent="0">
              <a:buNone/>
            </a:pPr>
            <a:endParaRPr lang="en-US" sz="112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067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fontScale="90000"/>
          </a:bodyPr>
          <a:lstStyle/>
          <a:p>
            <a:r>
              <a:rPr lang="en-US" sz="5400" dirty="0">
                <a:latin typeface="+mn-lt"/>
              </a:rPr>
              <a:t>Your Words and Transformational Leadership</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78616" y="1610771"/>
            <a:ext cx="10515600" cy="4251960"/>
          </a:xfrm>
        </p:spPr>
        <p:txBody>
          <a:bodyPr>
            <a:normAutofit fontScale="25000" lnSpcReduction="20000"/>
          </a:bodyPr>
          <a:lstStyle/>
          <a:p>
            <a:pPr marL="0" indent="0">
              <a:buNone/>
            </a:pPr>
            <a:endParaRPr lang="en-US" sz="2200" dirty="0"/>
          </a:p>
          <a:p>
            <a:r>
              <a:rPr lang="en-US" sz="16000" dirty="0">
                <a:solidFill>
                  <a:srgbClr val="081C2A"/>
                </a:solidFill>
              </a:rPr>
              <a:t>Be aware: are your words limiting or inspiring ?</a:t>
            </a:r>
          </a:p>
          <a:p>
            <a:r>
              <a:rPr lang="en-US" sz="16000" dirty="0">
                <a:solidFill>
                  <a:srgbClr val="081C2A"/>
                </a:solidFill>
              </a:rPr>
              <a:t>Monitor your internal and external language</a:t>
            </a:r>
          </a:p>
          <a:p>
            <a:pPr lvl="1"/>
            <a:r>
              <a:rPr lang="en-US" sz="15600" dirty="0">
                <a:solidFill>
                  <a:srgbClr val="081C2A"/>
                </a:solidFill>
              </a:rPr>
              <a:t>Remember you are trying to move toward the future</a:t>
            </a:r>
          </a:p>
          <a:p>
            <a:pPr lvl="1"/>
            <a:r>
              <a:rPr lang="en-US" sz="15600" dirty="0">
                <a:solidFill>
                  <a:srgbClr val="081C2A"/>
                </a:solidFill>
              </a:rPr>
              <a:t>If your words are not, make a shift</a:t>
            </a:r>
          </a:p>
          <a:p>
            <a:r>
              <a:rPr lang="en-US" sz="16000" dirty="0">
                <a:solidFill>
                  <a:srgbClr val="081C2A"/>
                </a:solidFill>
              </a:rPr>
              <a:t>If you’re not getting the kind of results you want, do some reflection and examination to see if your words might be getting in the way</a:t>
            </a:r>
          </a:p>
          <a:p>
            <a:r>
              <a:rPr lang="en-US" sz="16000" dirty="0">
                <a:solidFill>
                  <a:srgbClr val="081C2A"/>
                </a:solidFill>
              </a:rPr>
              <a:t>Journal about what you are trying to accomplish, in great detail (Habakkuk 2:2)</a:t>
            </a:r>
          </a:p>
          <a:p>
            <a:endParaRPr lang="en-US" sz="16000" dirty="0">
              <a:solidFill>
                <a:srgbClr val="081C2A"/>
              </a:solidFill>
            </a:endParaRPr>
          </a:p>
          <a:p>
            <a:endParaRPr lang="en-US" sz="16000" dirty="0">
              <a:solidFill>
                <a:srgbClr val="081C2A"/>
              </a:solidFill>
            </a:endParaRPr>
          </a:p>
          <a:p>
            <a:pPr marL="0" indent="0">
              <a:buNone/>
            </a:pPr>
            <a:endParaRPr lang="en-US" sz="112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483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pPr lvl="1"/>
            <a:r>
              <a:rPr lang="en-US" sz="17200" dirty="0"/>
              <a:t>Power of Words</a:t>
            </a:r>
          </a:p>
          <a:p>
            <a:pPr lvl="1"/>
            <a:endParaRPr lang="en-US" sz="17200" dirty="0"/>
          </a:p>
          <a:p>
            <a:pPr lvl="1"/>
            <a:r>
              <a:rPr lang="en-US" sz="17200" dirty="0"/>
              <a:t>Your Words Matter to You</a:t>
            </a:r>
          </a:p>
          <a:p>
            <a:pPr lvl="1"/>
            <a:endParaRPr lang="en-US" sz="17200" dirty="0"/>
          </a:p>
          <a:p>
            <a:pPr lvl="1"/>
            <a:r>
              <a:rPr lang="en-US" sz="17200" dirty="0"/>
              <a:t>Your Words Matter to Others</a:t>
            </a:r>
          </a:p>
          <a:p>
            <a:pPr lvl="1"/>
            <a:endParaRPr lang="en-US" sz="17200" dirty="0"/>
          </a:p>
          <a:p>
            <a:pPr lvl="1"/>
            <a:r>
              <a:rPr lang="en-US" sz="17200" dirty="0"/>
              <a:t>Your Words Matter as a Transformational Leader</a:t>
            </a:r>
          </a:p>
          <a:p>
            <a:pPr lvl="1"/>
            <a:endParaRPr lang="en-US" sz="17200" dirty="0"/>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261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The Power of Words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217233" y="1908835"/>
            <a:ext cx="11136567" cy="4251960"/>
          </a:xfrm>
        </p:spPr>
        <p:txBody>
          <a:bodyPr>
            <a:normAutofit fontScale="25000" lnSpcReduction="20000"/>
          </a:bodyPr>
          <a:lstStyle/>
          <a:p>
            <a:pPr marL="457200" lvl="1" indent="0">
              <a:buNone/>
            </a:pPr>
            <a:endParaRPr lang="en-US" sz="2200" dirty="0"/>
          </a:p>
          <a:p>
            <a:pPr marL="457200" lvl="1" indent="0">
              <a:buNone/>
            </a:pPr>
            <a:r>
              <a:rPr lang="en-US" sz="17200" dirty="0"/>
              <a:t>Words powerfully shape our</a:t>
            </a:r>
          </a:p>
          <a:p>
            <a:pPr lvl="2"/>
            <a:endParaRPr lang="en-US" sz="16800" dirty="0"/>
          </a:p>
          <a:p>
            <a:pPr lvl="2"/>
            <a:r>
              <a:rPr lang="en-US" sz="12800" dirty="0"/>
              <a:t>Emotions</a:t>
            </a:r>
          </a:p>
          <a:p>
            <a:pPr lvl="2"/>
            <a:endParaRPr lang="en-US" sz="12800" dirty="0"/>
          </a:p>
          <a:p>
            <a:pPr lvl="2"/>
            <a:r>
              <a:rPr lang="en-US" sz="12800" dirty="0"/>
              <a:t>Thoughts and attitudes</a:t>
            </a:r>
          </a:p>
          <a:p>
            <a:pPr lvl="2"/>
            <a:endParaRPr lang="en-US" sz="12800" dirty="0"/>
          </a:p>
          <a:p>
            <a:pPr lvl="2"/>
            <a:r>
              <a:rPr lang="en-US" sz="12800" dirty="0"/>
              <a:t>Beliefs</a:t>
            </a:r>
          </a:p>
          <a:p>
            <a:pPr lvl="2"/>
            <a:endParaRPr lang="en-US" sz="12800" dirty="0"/>
          </a:p>
          <a:p>
            <a:pPr lvl="2"/>
            <a:r>
              <a:rPr lang="en-US" sz="12800" dirty="0"/>
              <a:t>Actions</a:t>
            </a:r>
          </a:p>
          <a:p>
            <a:pPr lvl="2"/>
            <a:endParaRPr lang="en-US" sz="12800" dirty="0"/>
          </a:p>
          <a:p>
            <a:pPr lvl="2"/>
            <a:r>
              <a:rPr lang="en-US" sz="12800" dirty="0"/>
              <a:t>Life’s direction (vision)</a:t>
            </a: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992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The Power of  Words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pPr marL="457200" lvl="1" indent="0">
              <a:buNone/>
            </a:pPr>
            <a:r>
              <a:rPr lang="en-US" sz="17200" dirty="0"/>
              <a:t>“Words have power.  Their meaning crystallizes perceptions that shape our beliefs, drive our behavior, and ultimately create our world.  Their power arises from our responses when we read, hear, or speak them.”</a:t>
            </a:r>
          </a:p>
          <a:p>
            <a:pPr marL="457200" lvl="1" indent="0">
              <a:buNone/>
            </a:pPr>
            <a:r>
              <a:rPr lang="en-US" sz="17200" dirty="0"/>
              <a:t>						- Anon</a:t>
            </a:r>
          </a:p>
          <a:p>
            <a:endParaRPr lang="en-US" sz="176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96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The Power of Words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pPr marL="0" indent="0" algn="l" fontAlgn="base">
              <a:buNone/>
            </a:pPr>
            <a:r>
              <a:rPr lang="en-US" sz="17600" b="0" i="0" dirty="0">
                <a:solidFill>
                  <a:srgbClr val="000000"/>
                </a:solidFill>
                <a:effectLst/>
                <a:latin typeface="Calibri" panose="020F0502020204030204" pitchFamily="34" charset="0"/>
                <a:cs typeface="Calibri" panose="020F0502020204030204" pitchFamily="34" charset="0"/>
              </a:rPr>
              <a:t>“Throughout human history, our greatest leaders and thinkers have used the power of words to transform our emotions, to enlist us in their causes, and to shape the course of destiny. Words can not only create emotions, they create actions. And from our actions flow the results of our lives.” </a:t>
            </a:r>
          </a:p>
          <a:p>
            <a:pPr marL="0" indent="0" algn="l" fontAlgn="base">
              <a:buNone/>
            </a:pPr>
            <a:r>
              <a:rPr lang="en-US" sz="17600" dirty="0">
                <a:solidFill>
                  <a:srgbClr val="000000"/>
                </a:solidFill>
                <a:latin typeface="Calibri" panose="020F0502020204030204" pitchFamily="34" charset="0"/>
                <a:cs typeface="Calibri" panose="020F0502020204030204" pitchFamily="34" charset="0"/>
              </a:rPr>
              <a:t>						- </a:t>
            </a:r>
            <a:r>
              <a:rPr lang="en-US" sz="17600" b="0" i="0" dirty="0">
                <a:solidFill>
                  <a:srgbClr val="000000"/>
                </a:solidFill>
                <a:effectLst/>
                <a:latin typeface="Calibri" panose="020F0502020204030204" pitchFamily="34" charset="0"/>
                <a:cs typeface="Calibri" panose="020F0502020204030204" pitchFamily="34" charset="0"/>
              </a:rPr>
              <a:t>Tony Robbins</a:t>
            </a:r>
          </a:p>
          <a:p>
            <a:pPr marL="0" indent="0">
              <a:buNone/>
            </a:pPr>
            <a:br>
              <a:rPr lang="en-US" sz="8000" b="0" i="0" dirty="0">
                <a:solidFill>
                  <a:srgbClr val="000000"/>
                </a:solidFill>
                <a:effectLst/>
                <a:latin typeface="Roboto" panose="02000000000000000000" pitchFamily="2" charset="0"/>
              </a:rPr>
            </a:br>
            <a:endParaRPr lang="en-US" sz="176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04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The Bible and the Power of Words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r>
              <a:rPr lang="en-US" sz="11200" b="0" i="0" dirty="0">
                <a:solidFill>
                  <a:srgbClr val="3D3D3D"/>
                </a:solidFill>
                <a:effectLst/>
              </a:rPr>
              <a:t>By </a:t>
            </a:r>
            <a:r>
              <a:rPr lang="en-US" sz="11200" i="0" dirty="0">
                <a:solidFill>
                  <a:srgbClr val="3D3D3D"/>
                </a:solidFill>
                <a:effectLst/>
              </a:rPr>
              <a:t>faith</a:t>
            </a:r>
            <a:r>
              <a:rPr lang="en-US" sz="11200" b="0" i="0" dirty="0">
                <a:solidFill>
                  <a:srgbClr val="3D3D3D"/>
                </a:solidFill>
                <a:effectLst/>
              </a:rPr>
              <a:t> we understand that the worlds were framed by the word of God, so that the things which are seen were not made of things which are visible.</a:t>
            </a:r>
          </a:p>
          <a:p>
            <a:pPr marL="3657600" lvl="8" indent="0">
              <a:buNone/>
            </a:pPr>
            <a:r>
              <a:rPr lang="en-US" sz="11200" dirty="0">
                <a:solidFill>
                  <a:srgbClr val="3D3D3D"/>
                </a:solidFill>
              </a:rPr>
              <a:t>			Hebrews 11:3</a:t>
            </a:r>
          </a:p>
          <a:p>
            <a:pPr fontAlgn="base"/>
            <a:r>
              <a:rPr lang="en-US" sz="9600" b="0" i="0" dirty="0">
                <a:solidFill>
                  <a:srgbClr val="3D3D3D"/>
                </a:solidFill>
                <a:effectLst/>
                <a:latin typeface="Georgia" panose="02040502050405020303" pitchFamily="18" charset="0"/>
              </a:rPr>
              <a:t>Death and life are in the power of the tongue, and those who love it will eat its </a:t>
            </a:r>
            <a:r>
              <a:rPr lang="en-US" sz="11200" b="0" i="0" dirty="0">
                <a:solidFill>
                  <a:srgbClr val="3D3D3D"/>
                </a:solidFill>
                <a:effectLst/>
                <a:latin typeface="Georgia" panose="02040502050405020303" pitchFamily="18" charset="0"/>
              </a:rPr>
              <a:t>fruits</a:t>
            </a:r>
            <a:r>
              <a:rPr lang="en-US" sz="9600" b="0" i="0" dirty="0">
                <a:solidFill>
                  <a:srgbClr val="3D3D3D"/>
                </a:solidFill>
                <a:effectLst/>
                <a:latin typeface="Georgia" panose="02040502050405020303" pitchFamily="18" charset="0"/>
              </a:rPr>
              <a:t>. </a:t>
            </a:r>
            <a:endParaRPr lang="en-US" sz="9600" dirty="0">
              <a:solidFill>
                <a:srgbClr val="3D3D3D"/>
              </a:solidFill>
            </a:endParaRPr>
          </a:p>
          <a:p>
            <a:pPr marL="3657600" lvl="8" indent="0">
              <a:buNone/>
            </a:pPr>
            <a:r>
              <a:rPr lang="en-US" sz="11200" dirty="0">
                <a:solidFill>
                  <a:srgbClr val="3D3D3D"/>
                </a:solidFill>
              </a:rPr>
              <a:t>			Proverbs 18:21 </a:t>
            </a:r>
            <a:endParaRPr lang="en-US" sz="11200" b="0" i="0" dirty="0">
              <a:solidFill>
                <a:srgbClr val="3D3D3D"/>
              </a:solidFill>
              <a:effectLst/>
            </a:endParaRPr>
          </a:p>
          <a:p>
            <a:r>
              <a:rPr lang="en-US" sz="11200" b="0" i="0" dirty="0">
                <a:solidFill>
                  <a:srgbClr val="081C2A"/>
                </a:solidFill>
                <a:effectLst/>
              </a:rPr>
              <a:t>“But I tell you that men will have to give account on the day of judgment for every careless word they have spoken. For by your words you will be acquitted, and by your words you will be condemned”</a:t>
            </a:r>
            <a:br>
              <a:rPr lang="en-US" sz="11200" b="0" i="0" dirty="0">
                <a:solidFill>
                  <a:srgbClr val="000000"/>
                </a:solidFill>
                <a:effectLst/>
              </a:rPr>
            </a:br>
            <a:r>
              <a:rPr lang="en-US" sz="11200" b="0" i="0" dirty="0">
                <a:solidFill>
                  <a:srgbClr val="000000"/>
                </a:solidFill>
                <a:effectLst/>
              </a:rPr>
              <a:t>							</a:t>
            </a:r>
            <a:r>
              <a:rPr lang="en-US" sz="11200" b="0" i="0" dirty="0">
                <a:solidFill>
                  <a:srgbClr val="081C2A"/>
                </a:solidFill>
                <a:effectLst/>
              </a:rPr>
              <a:t> </a:t>
            </a:r>
            <a:r>
              <a:rPr lang="en-US" sz="11200" dirty="0"/>
              <a:t>Matthew 12:26-27</a:t>
            </a:r>
            <a:endParaRPr lang="en-US" sz="11200" b="0" i="0" dirty="0">
              <a:effectLst/>
            </a:endParaRPr>
          </a:p>
          <a:p>
            <a:pPr marL="0" indent="0">
              <a:buNone/>
            </a:pPr>
            <a:endParaRPr lang="en-US" sz="11200" dirty="0">
              <a:solidFill>
                <a:srgbClr val="081C2A"/>
              </a:solidFill>
            </a:endParaRPr>
          </a:p>
          <a:p>
            <a:pPr marL="0" indent="0">
              <a:buNone/>
            </a:pPr>
            <a:endParaRPr lang="en-US" sz="176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26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The Power of Your Words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pPr lvl="1"/>
            <a:r>
              <a:rPr lang="en-US" sz="17200" dirty="0"/>
              <a:t>Power of Words</a:t>
            </a:r>
          </a:p>
          <a:p>
            <a:pPr lvl="1"/>
            <a:endParaRPr lang="en-US" sz="17200" dirty="0"/>
          </a:p>
          <a:p>
            <a:pPr lvl="1"/>
            <a:r>
              <a:rPr lang="en-US" sz="24000" dirty="0"/>
              <a:t>Power of Your Words to You</a:t>
            </a:r>
          </a:p>
          <a:p>
            <a:pPr lvl="1"/>
            <a:endParaRPr lang="en-US" sz="17200" dirty="0"/>
          </a:p>
          <a:p>
            <a:pPr lvl="1"/>
            <a:r>
              <a:rPr lang="en-US" sz="17200" dirty="0"/>
              <a:t>Power of Your Words to Others</a:t>
            </a:r>
          </a:p>
          <a:p>
            <a:pPr lvl="1"/>
            <a:endParaRPr lang="en-US" sz="17200" dirty="0"/>
          </a:p>
          <a:p>
            <a:pPr lvl="1"/>
            <a:r>
              <a:rPr lang="en-US" sz="17200" dirty="0"/>
              <a:t>Power of your Words a Transformational Leader</a:t>
            </a:r>
          </a:p>
          <a:p>
            <a:pPr lvl="1"/>
            <a:endParaRPr lang="en-US" sz="17200" dirty="0"/>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149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 to You </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endParaRPr lang="en-US" sz="11200" dirty="0">
              <a:solidFill>
                <a:srgbClr val="3D3D3D"/>
              </a:solidFill>
            </a:endParaRPr>
          </a:p>
          <a:p>
            <a:r>
              <a:rPr lang="en-US" sz="16800" dirty="0">
                <a:solidFill>
                  <a:srgbClr val="3D3D3D"/>
                </a:solidFill>
              </a:rPr>
              <a:t>Self-talk – are you aware of it?</a:t>
            </a:r>
          </a:p>
          <a:p>
            <a:endParaRPr lang="en-US" sz="16800" dirty="0">
              <a:solidFill>
                <a:srgbClr val="3D3D3D"/>
              </a:solidFill>
            </a:endParaRPr>
          </a:p>
          <a:p>
            <a:r>
              <a:rPr lang="en-US" sz="16800" dirty="0">
                <a:solidFill>
                  <a:srgbClr val="3D3D3D"/>
                </a:solidFill>
              </a:rPr>
              <a:t>Thought, spoken, written/read</a:t>
            </a:r>
          </a:p>
          <a:p>
            <a:endParaRPr lang="en-US" sz="16800" dirty="0">
              <a:solidFill>
                <a:srgbClr val="3D3D3D"/>
              </a:solidFill>
            </a:endParaRPr>
          </a:p>
          <a:p>
            <a:r>
              <a:rPr lang="en-US" sz="16800" dirty="0">
                <a:solidFill>
                  <a:srgbClr val="3D3D3D"/>
                </a:solidFill>
              </a:rPr>
              <a:t>Self-talk and your subconscious</a:t>
            </a:r>
          </a:p>
          <a:p>
            <a:endParaRPr lang="en-US" sz="16800" dirty="0">
              <a:solidFill>
                <a:srgbClr val="3D3D3D"/>
              </a:solidFill>
            </a:endParaRPr>
          </a:p>
          <a:p>
            <a:r>
              <a:rPr lang="en-US" sz="16800" dirty="0">
                <a:solidFill>
                  <a:srgbClr val="3D3D3D"/>
                </a:solidFill>
              </a:rPr>
              <a:t>Neurocognitive impact of words</a:t>
            </a:r>
          </a:p>
          <a:p>
            <a:pPr marL="0" indent="0">
              <a:buNone/>
            </a:pPr>
            <a:endParaRPr lang="en-US" sz="10400" dirty="0">
              <a:solidFill>
                <a:srgbClr val="3D3D3D"/>
              </a:solidFill>
            </a:endParaRPr>
          </a:p>
          <a:p>
            <a:pPr lvl="2"/>
            <a:endParaRPr lang="en-US" sz="10400" dirty="0">
              <a:solidFill>
                <a:srgbClr val="081C2A"/>
              </a:solidFill>
            </a:endParaRPr>
          </a:p>
          <a:p>
            <a:pPr marL="0" indent="0">
              <a:buNone/>
            </a:pPr>
            <a:endParaRPr lang="en-US" sz="112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918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Your Words Matter to You</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08835"/>
            <a:ext cx="10515600" cy="4251960"/>
          </a:xfrm>
        </p:spPr>
        <p:txBody>
          <a:bodyPr>
            <a:normAutofit fontScale="25000" lnSpcReduction="20000"/>
          </a:bodyPr>
          <a:lstStyle/>
          <a:p>
            <a:pPr marL="0" indent="0">
              <a:buNone/>
            </a:pPr>
            <a:endParaRPr lang="en-US" sz="2200" dirty="0"/>
          </a:p>
          <a:p>
            <a:r>
              <a:rPr lang="en-US" sz="16000" dirty="0">
                <a:solidFill>
                  <a:srgbClr val="3D3D3D"/>
                </a:solidFill>
              </a:rPr>
              <a:t>Managing self-talk messaging</a:t>
            </a:r>
          </a:p>
          <a:p>
            <a:pPr lvl="1"/>
            <a:r>
              <a:rPr lang="en-US" sz="16000" dirty="0">
                <a:solidFill>
                  <a:srgbClr val="3D3D3D"/>
                </a:solidFill>
              </a:rPr>
              <a:t>Soundtracks – John Acuff</a:t>
            </a:r>
          </a:p>
          <a:p>
            <a:pPr lvl="1"/>
            <a:r>
              <a:rPr lang="en-US" sz="16000" dirty="0">
                <a:solidFill>
                  <a:srgbClr val="3D3D3D"/>
                </a:solidFill>
              </a:rPr>
              <a:t>Unmanaged</a:t>
            </a:r>
          </a:p>
          <a:p>
            <a:pPr lvl="2"/>
            <a:r>
              <a:rPr lang="en-US" sz="16000" dirty="0">
                <a:solidFill>
                  <a:srgbClr val="3D3D3D"/>
                </a:solidFill>
              </a:rPr>
              <a:t>Tend to be negative</a:t>
            </a:r>
          </a:p>
          <a:p>
            <a:pPr lvl="2"/>
            <a:r>
              <a:rPr lang="en-US" sz="16000" dirty="0">
                <a:solidFill>
                  <a:srgbClr val="3D3D3D"/>
                </a:solidFill>
              </a:rPr>
              <a:t>Reflect our fears, anxieties, and biases</a:t>
            </a:r>
          </a:p>
          <a:p>
            <a:pPr lvl="1"/>
            <a:r>
              <a:rPr lang="en-US" sz="16000" dirty="0">
                <a:solidFill>
                  <a:srgbClr val="3D3D3D"/>
                </a:solidFill>
              </a:rPr>
              <a:t>Managed</a:t>
            </a:r>
          </a:p>
          <a:p>
            <a:pPr lvl="2"/>
            <a:r>
              <a:rPr lang="en-US" sz="16000" dirty="0">
                <a:solidFill>
                  <a:srgbClr val="3D3D3D"/>
                </a:solidFill>
              </a:rPr>
              <a:t>Can be a force for good</a:t>
            </a:r>
          </a:p>
          <a:p>
            <a:pPr lvl="2"/>
            <a:r>
              <a:rPr lang="en-US" sz="16000" dirty="0">
                <a:solidFill>
                  <a:srgbClr val="3D3D3D"/>
                </a:solidFill>
              </a:rPr>
              <a:t>Can be motivating and reassuring</a:t>
            </a:r>
          </a:p>
          <a:p>
            <a:pPr marL="0" indent="0">
              <a:buNone/>
            </a:pPr>
            <a:endParaRPr lang="en-US" sz="11200" dirty="0"/>
          </a:p>
          <a:p>
            <a:pPr lvl="1"/>
            <a:endParaRPr lang="en-US" sz="17200" dirty="0">
              <a:solidFill>
                <a:srgbClr val="767676"/>
              </a:solidFill>
            </a:endParaRPr>
          </a:p>
          <a:p>
            <a:pPr lvl="1"/>
            <a:endParaRPr lang="en-US" sz="17200" dirty="0">
              <a:solidFill>
                <a:srgbClr val="767676"/>
              </a:solidFill>
            </a:endParaRPr>
          </a:p>
          <a:p>
            <a:endParaRPr lang="en-US" sz="176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6800" dirty="0">
              <a:solidFill>
                <a:srgbClr val="767676"/>
              </a:solidFill>
            </a:endParaRPr>
          </a:p>
          <a:p>
            <a:pPr lvl="1"/>
            <a:endParaRPr lang="en-US" sz="168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dirty="0">
              <a:solidFill>
                <a:srgbClr val="767676"/>
              </a:solidFill>
            </a:endParaRPr>
          </a:p>
          <a:p>
            <a:pPr lvl="1"/>
            <a:endParaRPr lang="en-US" sz="17200" b="0" i="0" dirty="0">
              <a:solidFill>
                <a:srgbClr val="767676"/>
              </a:solidFill>
              <a:effectLst/>
            </a:endParaRPr>
          </a:p>
          <a:p>
            <a:pPr lvl="1"/>
            <a:endParaRPr lang="en-US" sz="17200" b="0" i="0" dirty="0">
              <a:solidFill>
                <a:srgbClr val="767676"/>
              </a:solidFill>
              <a:effectLst/>
            </a:endParaRPr>
          </a:p>
          <a:p>
            <a:pPr lvl="1"/>
            <a:endParaRPr lang="en-US" sz="14400" dirty="0">
              <a:solidFill>
                <a:srgbClr val="767676"/>
              </a:solidFill>
            </a:endParaRPr>
          </a:p>
          <a:p>
            <a:pPr lvl="1"/>
            <a:endParaRPr lang="en-US" sz="8400" dirty="0">
              <a:solidFill>
                <a:srgbClr val="767676"/>
              </a:solidFill>
            </a:endParaRPr>
          </a:p>
          <a:p>
            <a:pPr marL="457200" lvl="1" indent="0">
              <a:buNone/>
            </a:pPr>
            <a:r>
              <a:rPr lang="en-US" sz="5800" b="0" i="0" dirty="0">
                <a:solidFill>
                  <a:srgbClr val="767676"/>
                </a:solidFill>
                <a:effectLst/>
              </a:rPr>
              <a:t> </a:t>
            </a: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717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Application xmlns="http://www.sap.com/cof/ao/powerpoint/application">
  <com.sap.ip.bi.pioneer>
    <Version>4</Version>
    <AAO_Revision>2.4.3.69599</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2.xml><?xml version="1.0" encoding="utf-8"?>
<Application xmlns="http://www.sap.com/cof/powerpoint/application">
  <Version>2</Version>
  <Revision>2.4.3.69599</Revision>
</Application>
</file>

<file path=customXml/itemProps1.xml><?xml version="1.0" encoding="utf-8"?>
<ds:datastoreItem xmlns:ds="http://schemas.openxmlformats.org/officeDocument/2006/customXml" ds:itemID="{03D87693-2071-4573-AA38-50FDA9B4308C}">
  <ds:schemaRefs>
    <ds:schemaRef ds:uri="http://www.sap.com/cof/ao/powerpoint/application"/>
  </ds:schemaRefs>
</ds:datastoreItem>
</file>

<file path=customXml/itemProps2.xml><?xml version="1.0" encoding="utf-8"?>
<ds:datastoreItem xmlns:ds="http://schemas.openxmlformats.org/officeDocument/2006/customXml" ds:itemID="{6F8D2B9D-5694-4C73-978A-B832D6DFDB5A}">
  <ds:schemaRefs>
    <ds:schemaRef ds:uri="http://www.sap.com/cof/powerpoint/application"/>
  </ds:schemaRefs>
</ds:datastoreItem>
</file>

<file path=docProps/app.xml><?xml version="1.0" encoding="utf-8"?>
<Properties xmlns="http://schemas.openxmlformats.org/officeDocument/2006/extended-properties" xmlns:vt="http://schemas.openxmlformats.org/officeDocument/2006/docPropsVTypes">
  <TotalTime>31173</TotalTime>
  <Words>834</Words>
  <Application>Microsoft Macintosh PowerPoint</Application>
  <PresentationFormat>Widescreen</PresentationFormat>
  <Paragraphs>418</Paragraphs>
  <Slides>16</Slides>
  <Notes>16</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Georgia</vt:lpstr>
      <vt:lpstr>Roboto</vt:lpstr>
      <vt:lpstr>Office Theme</vt:lpstr>
      <vt:lpstr>Transformational Leadership    Your Words Matter</vt:lpstr>
      <vt:lpstr>Your Words Matter</vt:lpstr>
      <vt:lpstr>The Power of Words</vt:lpstr>
      <vt:lpstr>The Power of  Words</vt:lpstr>
      <vt:lpstr>The Power of Words</vt:lpstr>
      <vt:lpstr>The Bible and the Power of Words</vt:lpstr>
      <vt:lpstr>The Power of Your Words</vt:lpstr>
      <vt:lpstr>Your Words Matter to You </vt:lpstr>
      <vt:lpstr>Your Words Matter to You</vt:lpstr>
      <vt:lpstr>Your Words Matter to You</vt:lpstr>
      <vt:lpstr>Your Words Matter to You</vt:lpstr>
      <vt:lpstr>Your Words Matter</vt:lpstr>
      <vt:lpstr>PowerPoint Presentation</vt:lpstr>
      <vt:lpstr>Your Words Matter to Others</vt:lpstr>
      <vt:lpstr>Your Words Matter to Others</vt:lpstr>
      <vt:lpstr>Your Words and Transformational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With Intent</dc:title>
  <dc:creator>Darrell, Bob</dc:creator>
  <cp:lastModifiedBy>Tonisha Johnson-Darrell</cp:lastModifiedBy>
  <cp:revision>52</cp:revision>
  <cp:lastPrinted>2023-01-11T23:58:22Z</cp:lastPrinted>
  <dcterms:created xsi:type="dcterms:W3CDTF">2022-05-21T15:51:27Z</dcterms:created>
  <dcterms:modified xsi:type="dcterms:W3CDTF">2023-03-18T15:30:55Z</dcterms:modified>
</cp:coreProperties>
</file>