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56" r:id="rId1"/>
  </p:sldMasterIdLst>
  <p:sldIdLst>
    <p:sldId id="256" r:id="rId2"/>
    <p:sldId id="264" r:id="rId3"/>
    <p:sldId id="262" r:id="rId4"/>
    <p:sldId id="263" r:id="rId5"/>
    <p:sldId id="257" r:id="rId6"/>
    <p:sldId id="259" r:id="rId7"/>
    <p:sldId id="261" r:id="rId8"/>
    <p:sldId id="260" r:id="rId9"/>
    <p:sldId id="265" r:id="rId10"/>
    <p:sldId id="258" r:id="rId11"/>
    <p:sldId id="267" r:id="rId12"/>
    <p:sldId id="266" r:id="rId13"/>
    <p:sldId id="268" r:id="rId14"/>
    <p:sldId id="269" r:id="rId15"/>
    <p:sldId id="270" r:id="rId16"/>
    <p:sldId id="271" r:id="rId17"/>
    <p:sldId id="272" r:id="rId18"/>
    <p:sldId id="273" r:id="rId19"/>
    <p:sldId id="278" r:id="rId20"/>
    <p:sldId id="274" r:id="rId21"/>
    <p:sldId id="276" r:id="rId22"/>
    <p:sldId id="275" r:id="rId23"/>
    <p:sldId id="277" r:id="rId2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756"/>
    <p:restoredTop sz="94704"/>
  </p:normalViewPr>
  <p:slideViewPr>
    <p:cSldViewPr snapToGrid="0">
      <p:cViewPr varScale="1">
        <p:scale>
          <a:sx n="105" d="100"/>
          <a:sy n="105" d="100"/>
        </p:scale>
        <p:origin x="600"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6F80DDC-B156-F448-B087-54CF21593BDF}" type="datetimeFigureOut">
              <a:rPr lang="en-US" smtClean="0"/>
              <a:t>3/9/23</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7A1EC475-AE96-994D-BC64-68E0A4AB2EB5}" type="slidenum">
              <a:rPr lang="en-US" smtClean="0"/>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4727625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6F80DDC-B156-F448-B087-54CF21593BDF}" type="datetimeFigureOut">
              <a:rPr lang="en-US" smtClean="0"/>
              <a:t>3/9/23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A1EC475-AE96-994D-BC64-68E0A4AB2EB5}" type="slidenum">
              <a:rPr lang="en-US" smtClean="0"/>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4202071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6F80DDC-B156-F448-B087-54CF21593BDF}" type="datetimeFigureOut">
              <a:rPr lang="en-US" smtClean="0"/>
              <a:t>3/9/23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A1EC475-AE96-994D-BC64-68E0A4AB2EB5}" type="slidenum">
              <a:rPr lang="en-US" smtClean="0"/>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2057004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6F80DDC-B156-F448-B087-54CF21593BDF}" type="datetimeFigureOut">
              <a:rPr lang="en-US" smtClean="0"/>
              <a:t>3/9/23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A1EC475-AE96-994D-BC64-68E0A4AB2EB5}" type="slidenum">
              <a:rPr lang="en-US" smtClean="0"/>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5605427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6F80DDC-B156-F448-B087-54CF21593BDF}" type="datetimeFigureOut">
              <a:rPr lang="en-US" smtClean="0"/>
              <a:t>3/9/23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A1EC475-AE96-994D-BC64-68E0A4AB2EB5}" type="slidenum">
              <a:rPr lang="en-US" smtClean="0"/>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0013698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6F80DDC-B156-F448-B087-54CF21593BDF}" type="datetimeFigureOut">
              <a:rPr lang="en-US" smtClean="0"/>
              <a:t>3/9/23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A1EC475-AE96-994D-BC64-68E0A4AB2EB5}" type="slidenum">
              <a:rPr lang="en-US" smtClean="0"/>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797579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6F80DDC-B156-F448-B087-54CF21593BDF}" type="datetimeFigureOut">
              <a:rPr lang="en-US" smtClean="0"/>
              <a:t>3/9/23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A1EC475-AE96-994D-BC64-68E0A4AB2EB5}" type="slidenum">
              <a:rPr lang="en-US" smtClean="0"/>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8111972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6F80DDC-B156-F448-B087-54CF21593BDF}" type="datetimeFigureOut">
              <a:rPr lang="en-US" smtClean="0"/>
              <a:t>3/9/23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A1EC475-AE96-994D-BC64-68E0A4AB2EB5}" type="slidenum">
              <a:rPr lang="en-US" smtClean="0"/>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470455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F80DDC-B156-F448-B087-54CF21593BDF}" type="datetimeFigureOut">
              <a:rPr lang="en-US" smtClean="0"/>
              <a:t>3/9/23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A1EC475-AE96-994D-BC64-68E0A4AB2EB5}" type="slidenum">
              <a:rPr lang="en-US" smtClean="0"/>
              <a:t>‹#›</a:t>
            </a:fld>
            <a:endParaRPr lang="en-US" dirty="0"/>
          </a:p>
        </p:txBody>
      </p:sp>
    </p:spTree>
    <p:extLst>
      <p:ext uri="{BB962C8B-B14F-4D97-AF65-F5344CB8AC3E}">
        <p14:creationId xmlns:p14="http://schemas.microsoft.com/office/powerpoint/2010/main" val="16876817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6F80DDC-B156-F448-B087-54CF21593BDF}" type="datetimeFigureOut">
              <a:rPr lang="en-US" smtClean="0"/>
              <a:t>3/9/23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A1EC475-AE96-994D-BC64-68E0A4AB2EB5}" type="slidenum">
              <a:rPr lang="en-US" smtClean="0"/>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1557754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56F80DDC-B156-F448-B087-54CF21593BDF}" type="datetimeFigureOut">
              <a:rPr lang="en-US" smtClean="0"/>
              <a:t>3/9/23</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7A1EC475-AE96-994D-BC64-68E0A4AB2EB5}" type="slidenum">
              <a:rPr lang="en-US" smtClean="0"/>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8624168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56F80DDC-B156-F448-B087-54CF21593BDF}" type="datetimeFigureOut">
              <a:rPr lang="en-US" smtClean="0"/>
              <a:t>3/9/23</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7A1EC475-AE96-994D-BC64-68E0A4AB2EB5}" type="slidenum">
              <a:rPr lang="en-US" smtClean="0"/>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7630674"/>
      </p:ext>
    </p:extLst>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www.picpedia.org/chalkboard/q/questions.html" TargetMode="External"/><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publicdomainpictures.net/view-image.php?image=130388&amp;picture=pointing-finger" TargetMode="External"/><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C437EF-3A7B-0E10-8CBA-50A64003F343}"/>
              </a:ext>
            </a:extLst>
          </p:cNvPr>
          <p:cNvSpPr>
            <a:spLocks noGrp="1"/>
          </p:cNvSpPr>
          <p:nvPr>
            <p:ph type="ctrTitle"/>
          </p:nvPr>
        </p:nvSpPr>
        <p:spPr>
          <a:xfrm>
            <a:off x="828675" y="1122363"/>
            <a:ext cx="10644187" cy="2387600"/>
          </a:xfrm>
        </p:spPr>
        <p:txBody>
          <a:bodyPr/>
          <a:lstStyle/>
          <a:p>
            <a:r>
              <a:rPr lang="en-US" b="1">
                <a:latin typeface="+mn-lt"/>
              </a:rPr>
              <a:t>Transformational Leadership</a:t>
            </a:r>
            <a:endParaRPr lang="en-US" b="1" dirty="0">
              <a:latin typeface="+mn-lt"/>
            </a:endParaRPr>
          </a:p>
        </p:txBody>
      </p:sp>
      <p:sp>
        <p:nvSpPr>
          <p:cNvPr id="3" name="Subtitle 2">
            <a:extLst>
              <a:ext uri="{FF2B5EF4-FFF2-40B4-BE49-F238E27FC236}">
                <a16:creationId xmlns:a16="http://schemas.microsoft.com/office/drawing/2014/main" id="{EC91B60F-566B-ADB5-BD95-0AB57D3E63B3}"/>
              </a:ext>
            </a:extLst>
          </p:cNvPr>
          <p:cNvSpPr>
            <a:spLocks noGrp="1"/>
          </p:cNvSpPr>
          <p:nvPr>
            <p:ph type="subTitle" idx="1"/>
          </p:nvPr>
        </p:nvSpPr>
        <p:spPr/>
        <p:txBody>
          <a:bodyPr>
            <a:normAutofit lnSpcReduction="10000"/>
          </a:bodyPr>
          <a:lstStyle/>
          <a:p>
            <a:r>
              <a:rPr lang="en-US" sz="4800" b="1"/>
              <a:t>Dave Person</a:t>
            </a:r>
            <a:endParaRPr lang="en-US" sz="4800" b="1" dirty="0"/>
          </a:p>
        </p:txBody>
      </p:sp>
    </p:spTree>
    <p:extLst>
      <p:ext uri="{BB962C8B-B14F-4D97-AF65-F5344CB8AC3E}">
        <p14:creationId xmlns:p14="http://schemas.microsoft.com/office/powerpoint/2010/main" val="42343859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F7F8FD-0573-D069-935E-539F8849D428}"/>
              </a:ext>
            </a:extLst>
          </p:cNvPr>
          <p:cNvSpPr>
            <a:spLocks noGrp="1"/>
          </p:cNvSpPr>
          <p:nvPr>
            <p:ph type="title"/>
          </p:nvPr>
        </p:nvSpPr>
        <p:spPr/>
        <p:txBody>
          <a:bodyPr/>
          <a:lstStyle/>
          <a:p>
            <a:pPr algn="ctr"/>
            <a:r>
              <a:rPr lang="en-US" b="1" dirty="0">
                <a:latin typeface="+mn-lt"/>
              </a:rPr>
              <a:t>You Matter</a:t>
            </a:r>
            <a:endParaRPr lang="en-US" dirty="0">
              <a:latin typeface="+mn-lt"/>
            </a:endParaRPr>
          </a:p>
        </p:txBody>
      </p:sp>
      <p:sp>
        <p:nvSpPr>
          <p:cNvPr id="3" name="Content Placeholder 2">
            <a:extLst>
              <a:ext uri="{FF2B5EF4-FFF2-40B4-BE49-F238E27FC236}">
                <a16:creationId xmlns:a16="http://schemas.microsoft.com/office/drawing/2014/main" id="{2CAD7484-42C5-25FB-0E3C-2E3C62120BC7}"/>
              </a:ext>
            </a:extLst>
          </p:cNvPr>
          <p:cNvSpPr>
            <a:spLocks noGrp="1"/>
          </p:cNvSpPr>
          <p:nvPr>
            <p:ph idx="1"/>
          </p:nvPr>
        </p:nvSpPr>
        <p:spPr/>
        <p:txBody>
          <a:bodyPr>
            <a:normAutofit/>
          </a:bodyPr>
          <a:lstStyle/>
          <a:p>
            <a:pPr marL="0" indent="0">
              <a:buNone/>
            </a:pPr>
            <a:r>
              <a:rPr lang="en-US" sz="2800" b="1" dirty="0">
                <a:effectLst/>
                <a:latin typeface="Calibri" panose="020F0502020204030204" pitchFamily="34" charset="0"/>
                <a:ea typeface="Calibri" panose="020F0502020204030204" pitchFamily="34" charset="0"/>
                <a:cs typeface="Times New Roman" panose="02020603050405020304" pitchFamily="18" charset="0"/>
              </a:rPr>
              <a:t>John Maxwell “The law of the lid”:</a:t>
            </a:r>
            <a:r>
              <a:rPr lang="en-US" sz="2800" dirty="0">
                <a:effectLst/>
                <a:latin typeface="Calibri" panose="020F0502020204030204" pitchFamily="34" charset="0"/>
                <a:ea typeface="Calibri" panose="020F0502020204030204" pitchFamily="34" charset="0"/>
                <a:cs typeface="Times New Roman" panose="02020603050405020304" pitchFamily="18" charset="0"/>
              </a:rPr>
              <a:t> leadership ability is the lid that determines a person’s level of effectiveness. The lower an individual’s ability to lead, the lower the lid on his potential. The higher the individual’s ability to lead, the higher the lid on his potential.</a:t>
            </a:r>
          </a:p>
          <a:p>
            <a:endParaRPr lang="en-US" dirty="0"/>
          </a:p>
        </p:txBody>
      </p:sp>
    </p:spTree>
    <p:extLst>
      <p:ext uri="{BB962C8B-B14F-4D97-AF65-F5344CB8AC3E}">
        <p14:creationId xmlns:p14="http://schemas.microsoft.com/office/powerpoint/2010/main" val="33640186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156F94-C01A-A7CD-5098-D4E1817CE7ED}"/>
              </a:ext>
            </a:extLst>
          </p:cNvPr>
          <p:cNvSpPr>
            <a:spLocks noGrp="1"/>
          </p:cNvSpPr>
          <p:nvPr>
            <p:ph type="title"/>
          </p:nvPr>
        </p:nvSpPr>
        <p:spPr/>
        <p:txBody>
          <a:bodyPr/>
          <a:lstStyle/>
          <a:p>
            <a:pPr algn="ctr"/>
            <a:r>
              <a:rPr lang="en-US" b="1" dirty="0">
                <a:latin typeface="+mn-lt"/>
              </a:rPr>
              <a:t>You Matter</a:t>
            </a:r>
            <a:endParaRPr lang="en-US" dirty="0">
              <a:latin typeface="+mn-lt"/>
            </a:endParaRPr>
          </a:p>
        </p:txBody>
      </p:sp>
      <p:sp>
        <p:nvSpPr>
          <p:cNvPr id="3" name="Content Placeholder 2">
            <a:extLst>
              <a:ext uri="{FF2B5EF4-FFF2-40B4-BE49-F238E27FC236}">
                <a16:creationId xmlns:a16="http://schemas.microsoft.com/office/drawing/2014/main" id="{4668C442-6A9C-EEEE-A950-E1D646F5F874}"/>
              </a:ext>
            </a:extLst>
          </p:cNvPr>
          <p:cNvSpPr>
            <a:spLocks noGrp="1"/>
          </p:cNvSpPr>
          <p:nvPr>
            <p:ph idx="1"/>
          </p:nvPr>
        </p:nvSpPr>
        <p:spPr/>
        <p:txBody>
          <a:bodyPr>
            <a:normAutofit/>
          </a:bodyPr>
          <a:lstStyle/>
          <a:p>
            <a:pPr marL="0" indent="0">
              <a:buNone/>
            </a:pPr>
            <a:endParaRPr lang="en-US" sz="3200" dirty="0"/>
          </a:p>
          <a:p>
            <a:pPr marL="0" indent="0">
              <a:buNone/>
            </a:pPr>
            <a:endParaRPr lang="en-US" sz="3200" dirty="0"/>
          </a:p>
          <a:p>
            <a:pPr marL="0" indent="0">
              <a:buNone/>
            </a:pPr>
            <a:endParaRPr lang="en-US" sz="3200" dirty="0"/>
          </a:p>
          <a:p>
            <a:pPr marL="0" indent="0" algn="ctr">
              <a:buNone/>
            </a:pPr>
            <a:r>
              <a:rPr lang="en-US" sz="2800" b="1" dirty="0"/>
              <a:t>Mark 9:14-29</a:t>
            </a:r>
          </a:p>
        </p:txBody>
      </p:sp>
    </p:spTree>
    <p:extLst>
      <p:ext uri="{BB962C8B-B14F-4D97-AF65-F5344CB8AC3E}">
        <p14:creationId xmlns:p14="http://schemas.microsoft.com/office/powerpoint/2010/main" val="3511643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156F94-C01A-A7CD-5098-D4E1817CE7ED}"/>
              </a:ext>
            </a:extLst>
          </p:cNvPr>
          <p:cNvSpPr>
            <a:spLocks noGrp="1"/>
          </p:cNvSpPr>
          <p:nvPr>
            <p:ph type="title"/>
          </p:nvPr>
        </p:nvSpPr>
        <p:spPr/>
        <p:txBody>
          <a:bodyPr/>
          <a:lstStyle/>
          <a:p>
            <a:pPr algn="ctr"/>
            <a:r>
              <a:rPr lang="en-US" b="1" dirty="0">
                <a:latin typeface="+mn-lt"/>
              </a:rPr>
              <a:t>You Matter - Spiritual</a:t>
            </a:r>
            <a:endParaRPr lang="en-US" dirty="0">
              <a:latin typeface="+mn-lt"/>
            </a:endParaRPr>
          </a:p>
        </p:txBody>
      </p:sp>
      <p:sp>
        <p:nvSpPr>
          <p:cNvPr id="3" name="Content Placeholder 2">
            <a:extLst>
              <a:ext uri="{FF2B5EF4-FFF2-40B4-BE49-F238E27FC236}">
                <a16:creationId xmlns:a16="http://schemas.microsoft.com/office/drawing/2014/main" id="{4668C442-6A9C-EEEE-A950-E1D646F5F874}"/>
              </a:ext>
            </a:extLst>
          </p:cNvPr>
          <p:cNvSpPr>
            <a:spLocks noGrp="1"/>
          </p:cNvSpPr>
          <p:nvPr>
            <p:ph idx="1"/>
          </p:nvPr>
        </p:nvSpPr>
        <p:spPr>
          <a:xfrm>
            <a:off x="1451579" y="2015732"/>
            <a:ext cx="9603275" cy="4037749"/>
          </a:xfrm>
        </p:spPr>
        <p:txBody>
          <a:bodyPr>
            <a:normAutofit/>
          </a:bodyPr>
          <a:lstStyle/>
          <a:p>
            <a:pPr marL="0" indent="0">
              <a:buNone/>
            </a:pPr>
            <a:r>
              <a:rPr lang="en-US" sz="2800" b="1" dirty="0"/>
              <a:t>Spiritual Deficiency or Spiritual Deficiency Disorder </a:t>
            </a:r>
            <a:r>
              <a:rPr lang="en-US" sz="2800" dirty="0"/>
              <a:t>is when an individual or leader is driven primarily by seeking validation of that which is external. </a:t>
            </a:r>
          </a:p>
          <a:p>
            <a:pPr marL="0" indent="0">
              <a:buNone/>
            </a:pPr>
            <a:endParaRPr lang="en-US" sz="2800" dirty="0"/>
          </a:p>
          <a:p>
            <a:pPr marL="0" indent="0">
              <a:buNone/>
            </a:pPr>
            <a:r>
              <a:rPr lang="en-US" sz="2800" dirty="0"/>
              <a:t>What does this look like in a leader?</a:t>
            </a:r>
          </a:p>
          <a:p>
            <a:pPr marL="0" indent="0">
              <a:buNone/>
            </a:pPr>
            <a:endParaRPr lang="en-US" sz="3200" dirty="0"/>
          </a:p>
        </p:txBody>
      </p:sp>
    </p:spTree>
    <p:extLst>
      <p:ext uri="{BB962C8B-B14F-4D97-AF65-F5344CB8AC3E}">
        <p14:creationId xmlns:p14="http://schemas.microsoft.com/office/powerpoint/2010/main" val="18106686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156F94-C01A-A7CD-5098-D4E1817CE7ED}"/>
              </a:ext>
            </a:extLst>
          </p:cNvPr>
          <p:cNvSpPr>
            <a:spLocks noGrp="1"/>
          </p:cNvSpPr>
          <p:nvPr>
            <p:ph type="title"/>
          </p:nvPr>
        </p:nvSpPr>
        <p:spPr/>
        <p:txBody>
          <a:bodyPr/>
          <a:lstStyle/>
          <a:p>
            <a:pPr algn="ctr"/>
            <a:r>
              <a:rPr lang="en-US" b="1" dirty="0">
                <a:latin typeface="+mn-lt"/>
              </a:rPr>
              <a:t>You Matter - Spiritual</a:t>
            </a:r>
            <a:endParaRPr lang="en-US" dirty="0">
              <a:latin typeface="+mn-lt"/>
            </a:endParaRPr>
          </a:p>
        </p:txBody>
      </p:sp>
      <p:sp>
        <p:nvSpPr>
          <p:cNvPr id="3" name="Content Placeholder 2">
            <a:extLst>
              <a:ext uri="{FF2B5EF4-FFF2-40B4-BE49-F238E27FC236}">
                <a16:creationId xmlns:a16="http://schemas.microsoft.com/office/drawing/2014/main" id="{4668C442-6A9C-EEEE-A950-E1D646F5F874}"/>
              </a:ext>
            </a:extLst>
          </p:cNvPr>
          <p:cNvSpPr>
            <a:spLocks noGrp="1"/>
          </p:cNvSpPr>
          <p:nvPr>
            <p:ph idx="1"/>
          </p:nvPr>
        </p:nvSpPr>
        <p:spPr/>
        <p:txBody>
          <a:bodyPr>
            <a:normAutofit/>
          </a:bodyPr>
          <a:lstStyle/>
          <a:p>
            <a:pPr marL="0" indent="0">
              <a:buNone/>
            </a:pPr>
            <a:r>
              <a:rPr lang="en-US" sz="2800" b="1" dirty="0"/>
              <a:t>Mark 9:19 NKJV </a:t>
            </a:r>
            <a:r>
              <a:rPr lang="en-US" sz="2800" dirty="0"/>
              <a:t>Oh faithless generation, how long shall I be with you? How long shall I bear with you? Bring him to Me.</a:t>
            </a:r>
          </a:p>
          <a:p>
            <a:pPr marL="0" indent="0">
              <a:buNone/>
            </a:pPr>
            <a:endParaRPr lang="en-US" sz="2800" dirty="0"/>
          </a:p>
          <a:p>
            <a:pPr marL="0" indent="0">
              <a:buNone/>
            </a:pPr>
            <a:r>
              <a:rPr lang="en-US" sz="2800" dirty="0"/>
              <a:t>Spiritual Strength happens when leaders leads in the strength and confidence in who God says and has made them to be.</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17865424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156F94-C01A-A7CD-5098-D4E1817CE7ED}"/>
              </a:ext>
            </a:extLst>
          </p:cNvPr>
          <p:cNvSpPr>
            <a:spLocks noGrp="1"/>
          </p:cNvSpPr>
          <p:nvPr>
            <p:ph type="title"/>
          </p:nvPr>
        </p:nvSpPr>
        <p:spPr/>
        <p:txBody>
          <a:bodyPr/>
          <a:lstStyle/>
          <a:p>
            <a:pPr algn="ctr"/>
            <a:r>
              <a:rPr lang="en-US" b="1" dirty="0">
                <a:latin typeface="+mn-lt"/>
              </a:rPr>
              <a:t>You Matter - Spiritual</a:t>
            </a:r>
            <a:endParaRPr lang="en-US" dirty="0">
              <a:latin typeface="+mn-lt"/>
            </a:endParaRPr>
          </a:p>
        </p:txBody>
      </p:sp>
      <p:sp>
        <p:nvSpPr>
          <p:cNvPr id="3" name="Content Placeholder 2">
            <a:extLst>
              <a:ext uri="{FF2B5EF4-FFF2-40B4-BE49-F238E27FC236}">
                <a16:creationId xmlns:a16="http://schemas.microsoft.com/office/drawing/2014/main" id="{4668C442-6A9C-EEEE-A950-E1D646F5F874}"/>
              </a:ext>
            </a:extLst>
          </p:cNvPr>
          <p:cNvSpPr>
            <a:spLocks noGrp="1"/>
          </p:cNvSpPr>
          <p:nvPr>
            <p:ph idx="1"/>
          </p:nvPr>
        </p:nvSpPr>
        <p:spPr>
          <a:xfrm>
            <a:off x="1451579" y="1772841"/>
            <a:ext cx="9603275" cy="3450613"/>
          </a:xfrm>
        </p:spPr>
        <p:txBody>
          <a:bodyPr>
            <a:noAutofit/>
          </a:bodyPr>
          <a:lstStyle/>
          <a:p>
            <a:pPr marL="0" indent="0">
              <a:buNone/>
            </a:pPr>
            <a:r>
              <a:rPr lang="en-US" sz="2800" dirty="0"/>
              <a:t>Braving The Wilderness by Brene Brown</a:t>
            </a:r>
          </a:p>
          <a:p>
            <a:pPr marL="0" indent="0">
              <a:buNone/>
            </a:pPr>
            <a:r>
              <a:rPr lang="en-US" sz="2800" dirty="0"/>
              <a:t>“Don’t walk through the world looking for evidence that you don’t belong because you will always find it. Don’t walk through the world looking for the evidence that you are not enough because you will find it. Our worth and belonging is non-negotiable with other people.” Let’s not betray God by thinking we are who others or even ourselves say we are. We are who God has said and made us to be. </a:t>
            </a:r>
          </a:p>
        </p:txBody>
      </p:sp>
    </p:spTree>
    <p:extLst>
      <p:ext uri="{BB962C8B-B14F-4D97-AF65-F5344CB8AC3E}">
        <p14:creationId xmlns:p14="http://schemas.microsoft.com/office/powerpoint/2010/main" val="26867625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156F94-C01A-A7CD-5098-D4E1817CE7ED}"/>
              </a:ext>
            </a:extLst>
          </p:cNvPr>
          <p:cNvSpPr>
            <a:spLocks noGrp="1"/>
          </p:cNvSpPr>
          <p:nvPr>
            <p:ph type="title"/>
          </p:nvPr>
        </p:nvSpPr>
        <p:spPr/>
        <p:txBody>
          <a:bodyPr/>
          <a:lstStyle/>
          <a:p>
            <a:pPr algn="ctr"/>
            <a:r>
              <a:rPr lang="en-US" b="1" dirty="0">
                <a:latin typeface="+mn-lt"/>
              </a:rPr>
              <a:t>You Matter - Emotionally</a:t>
            </a:r>
            <a:endParaRPr lang="en-US" dirty="0">
              <a:latin typeface="+mn-lt"/>
            </a:endParaRPr>
          </a:p>
        </p:txBody>
      </p:sp>
      <p:sp>
        <p:nvSpPr>
          <p:cNvPr id="3" name="Content Placeholder 2">
            <a:extLst>
              <a:ext uri="{FF2B5EF4-FFF2-40B4-BE49-F238E27FC236}">
                <a16:creationId xmlns:a16="http://schemas.microsoft.com/office/drawing/2014/main" id="{4668C442-6A9C-EEEE-A950-E1D646F5F874}"/>
              </a:ext>
            </a:extLst>
          </p:cNvPr>
          <p:cNvSpPr>
            <a:spLocks noGrp="1"/>
          </p:cNvSpPr>
          <p:nvPr>
            <p:ph idx="1"/>
          </p:nvPr>
        </p:nvSpPr>
        <p:spPr/>
        <p:txBody>
          <a:bodyPr>
            <a:normAutofit fontScale="92500"/>
          </a:bodyPr>
          <a:lstStyle/>
          <a:p>
            <a:pPr marL="0" indent="0">
              <a:buNone/>
            </a:pPr>
            <a:r>
              <a:rPr lang="en-US" sz="2800" dirty="0"/>
              <a:t>Emotional Deficiency or Emotional Deprivation Disorder is when the life of a leader emotions </a:t>
            </a:r>
            <a:r>
              <a:rPr lang="en-US" sz="2800" b="1" i="1" dirty="0"/>
              <a:t>(state of mind) </a:t>
            </a:r>
            <a:r>
              <a:rPr lang="en-US" sz="2800" dirty="0"/>
              <a:t>are insufficiently developed.</a:t>
            </a:r>
          </a:p>
          <a:p>
            <a:pPr marL="0" indent="0">
              <a:buNone/>
            </a:pPr>
            <a:endParaRPr lang="en-US" sz="2800" dirty="0"/>
          </a:p>
          <a:p>
            <a:pPr marL="0" indent="0">
              <a:buNone/>
            </a:pPr>
            <a:r>
              <a:rPr lang="en-US" sz="2800" dirty="0"/>
              <a:t>What does this look like in a leader?</a:t>
            </a:r>
          </a:p>
          <a:p>
            <a:pPr marL="0" indent="0">
              <a:buNone/>
            </a:pPr>
            <a:endParaRPr lang="en-US" dirty="0"/>
          </a:p>
          <a:p>
            <a:pPr marL="0" indent="0">
              <a:buNone/>
            </a:pPr>
            <a:r>
              <a:rPr lang="en-US" dirty="0"/>
              <a:t>  </a:t>
            </a:r>
          </a:p>
        </p:txBody>
      </p:sp>
    </p:spTree>
    <p:extLst>
      <p:ext uri="{BB962C8B-B14F-4D97-AF65-F5344CB8AC3E}">
        <p14:creationId xmlns:p14="http://schemas.microsoft.com/office/powerpoint/2010/main" val="664268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156F94-C01A-A7CD-5098-D4E1817CE7ED}"/>
              </a:ext>
            </a:extLst>
          </p:cNvPr>
          <p:cNvSpPr>
            <a:spLocks noGrp="1"/>
          </p:cNvSpPr>
          <p:nvPr>
            <p:ph type="title"/>
          </p:nvPr>
        </p:nvSpPr>
        <p:spPr/>
        <p:txBody>
          <a:bodyPr/>
          <a:lstStyle/>
          <a:p>
            <a:pPr algn="ctr"/>
            <a:r>
              <a:rPr lang="en-US" b="1" dirty="0">
                <a:latin typeface="+mn-lt"/>
              </a:rPr>
              <a:t>You Matter - Emotionally</a:t>
            </a:r>
            <a:endParaRPr lang="en-US" dirty="0">
              <a:latin typeface="+mn-lt"/>
            </a:endParaRPr>
          </a:p>
        </p:txBody>
      </p:sp>
      <p:sp>
        <p:nvSpPr>
          <p:cNvPr id="3" name="Content Placeholder 2">
            <a:extLst>
              <a:ext uri="{FF2B5EF4-FFF2-40B4-BE49-F238E27FC236}">
                <a16:creationId xmlns:a16="http://schemas.microsoft.com/office/drawing/2014/main" id="{4668C442-6A9C-EEEE-A950-E1D646F5F874}"/>
              </a:ext>
            </a:extLst>
          </p:cNvPr>
          <p:cNvSpPr>
            <a:spLocks noGrp="1"/>
          </p:cNvSpPr>
          <p:nvPr>
            <p:ph idx="1"/>
          </p:nvPr>
        </p:nvSpPr>
        <p:spPr/>
        <p:txBody>
          <a:bodyPr>
            <a:normAutofit/>
          </a:bodyPr>
          <a:lstStyle/>
          <a:p>
            <a:pPr marL="0" indent="0">
              <a:buNone/>
            </a:pPr>
            <a:r>
              <a:rPr lang="en-US" sz="2800" b="1" dirty="0"/>
              <a:t>Mark 9:32 NKJV </a:t>
            </a:r>
            <a:r>
              <a:rPr lang="en-US" sz="2800" dirty="0"/>
              <a:t>And when He had come into the house, His disciples asked Him privately, “Why could we not cast it out?”</a:t>
            </a:r>
          </a:p>
          <a:p>
            <a:pPr marL="0" indent="0">
              <a:buNone/>
            </a:pPr>
            <a:endParaRPr lang="en-US" sz="2800" dirty="0"/>
          </a:p>
          <a:p>
            <a:pPr marL="0" indent="0">
              <a:buNone/>
            </a:pPr>
            <a:r>
              <a:rPr lang="en-US" sz="2800" dirty="0"/>
              <a:t>Emotional Strength happens when leaders mind is renewed day by day.</a:t>
            </a:r>
          </a:p>
          <a:p>
            <a:pPr marL="0" indent="0">
              <a:buNone/>
            </a:pPr>
            <a:endParaRPr lang="en-US" sz="3200" dirty="0"/>
          </a:p>
        </p:txBody>
      </p:sp>
    </p:spTree>
    <p:extLst>
      <p:ext uri="{BB962C8B-B14F-4D97-AF65-F5344CB8AC3E}">
        <p14:creationId xmlns:p14="http://schemas.microsoft.com/office/powerpoint/2010/main" val="18984121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156F94-C01A-A7CD-5098-D4E1817CE7ED}"/>
              </a:ext>
            </a:extLst>
          </p:cNvPr>
          <p:cNvSpPr>
            <a:spLocks noGrp="1"/>
          </p:cNvSpPr>
          <p:nvPr>
            <p:ph type="title"/>
          </p:nvPr>
        </p:nvSpPr>
        <p:spPr/>
        <p:txBody>
          <a:bodyPr/>
          <a:lstStyle/>
          <a:p>
            <a:pPr algn="ctr"/>
            <a:r>
              <a:rPr lang="en-US" b="1" dirty="0">
                <a:latin typeface="+mn-lt"/>
              </a:rPr>
              <a:t>You Matter - Emotionally</a:t>
            </a:r>
            <a:endParaRPr lang="en-US" dirty="0">
              <a:latin typeface="+mn-lt"/>
            </a:endParaRPr>
          </a:p>
        </p:txBody>
      </p:sp>
      <p:sp>
        <p:nvSpPr>
          <p:cNvPr id="3" name="Content Placeholder 2">
            <a:extLst>
              <a:ext uri="{FF2B5EF4-FFF2-40B4-BE49-F238E27FC236}">
                <a16:creationId xmlns:a16="http://schemas.microsoft.com/office/drawing/2014/main" id="{4668C442-6A9C-EEEE-A950-E1D646F5F874}"/>
              </a:ext>
            </a:extLst>
          </p:cNvPr>
          <p:cNvSpPr>
            <a:spLocks noGrp="1"/>
          </p:cNvSpPr>
          <p:nvPr>
            <p:ph idx="1"/>
          </p:nvPr>
        </p:nvSpPr>
        <p:spPr>
          <a:xfrm>
            <a:off x="838200" y="1728787"/>
            <a:ext cx="10515600" cy="4471987"/>
          </a:xfrm>
        </p:spPr>
        <p:txBody>
          <a:bodyPr>
            <a:noAutofit/>
          </a:bodyPr>
          <a:lstStyle/>
          <a:p>
            <a:pPr marL="0" indent="0" algn="ctr">
              <a:buNone/>
            </a:pPr>
            <a:r>
              <a:rPr lang="en-US" sz="2800" b="1" dirty="0"/>
              <a:t>Dying To Self </a:t>
            </a:r>
          </a:p>
          <a:p>
            <a:pPr marL="0" indent="0">
              <a:buNone/>
            </a:pPr>
            <a:r>
              <a:rPr lang="en-US" sz="2600" dirty="0"/>
              <a:t>When you are forgotten, or neglected, or purposely set at naught, and you don't sting and hurt with the insult or the oversight, but your heart is happy, being counted worthy to suffer for Christ, </a:t>
            </a:r>
            <a:r>
              <a:rPr lang="en-US" sz="2600" b="1" dirty="0"/>
              <a:t>THAT IS DYING TO SELF.</a:t>
            </a:r>
          </a:p>
          <a:p>
            <a:pPr marL="0" indent="0">
              <a:buNone/>
            </a:pPr>
            <a:r>
              <a:rPr lang="en-US" sz="2600" dirty="0"/>
              <a:t>When your good is evil spoken of, when your wishes are crossed, your advice disregarded, your opinions ridiculed, and you refuse to let anger rise in your heart, or even defend yourself, but take it all inpatient, loving silence, </a:t>
            </a:r>
            <a:r>
              <a:rPr lang="en-US" sz="2600" b="1" dirty="0"/>
              <a:t>THAT IS DYING TO SELF.</a:t>
            </a:r>
          </a:p>
        </p:txBody>
      </p:sp>
    </p:spTree>
    <p:extLst>
      <p:ext uri="{BB962C8B-B14F-4D97-AF65-F5344CB8AC3E}">
        <p14:creationId xmlns:p14="http://schemas.microsoft.com/office/powerpoint/2010/main" val="16048498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156F94-C01A-A7CD-5098-D4E1817CE7ED}"/>
              </a:ext>
            </a:extLst>
          </p:cNvPr>
          <p:cNvSpPr>
            <a:spLocks noGrp="1"/>
          </p:cNvSpPr>
          <p:nvPr>
            <p:ph type="title"/>
          </p:nvPr>
        </p:nvSpPr>
        <p:spPr/>
        <p:txBody>
          <a:bodyPr/>
          <a:lstStyle/>
          <a:p>
            <a:pPr algn="ctr"/>
            <a:r>
              <a:rPr lang="en-US" b="1" dirty="0">
                <a:latin typeface="+mn-lt"/>
              </a:rPr>
              <a:t>You Matter - Emotionally</a:t>
            </a:r>
            <a:endParaRPr lang="en-US" dirty="0">
              <a:latin typeface="+mn-lt"/>
            </a:endParaRPr>
          </a:p>
        </p:txBody>
      </p:sp>
      <p:sp>
        <p:nvSpPr>
          <p:cNvPr id="3" name="Content Placeholder 2">
            <a:extLst>
              <a:ext uri="{FF2B5EF4-FFF2-40B4-BE49-F238E27FC236}">
                <a16:creationId xmlns:a16="http://schemas.microsoft.com/office/drawing/2014/main" id="{4668C442-6A9C-EEEE-A950-E1D646F5F874}"/>
              </a:ext>
            </a:extLst>
          </p:cNvPr>
          <p:cNvSpPr>
            <a:spLocks noGrp="1"/>
          </p:cNvSpPr>
          <p:nvPr>
            <p:ph idx="1"/>
          </p:nvPr>
        </p:nvSpPr>
        <p:spPr>
          <a:xfrm>
            <a:off x="1451579" y="1915717"/>
            <a:ext cx="9603275" cy="4170756"/>
          </a:xfrm>
        </p:spPr>
        <p:txBody>
          <a:bodyPr>
            <a:noAutofit/>
          </a:bodyPr>
          <a:lstStyle/>
          <a:p>
            <a:pPr marL="0" indent="0">
              <a:buNone/>
            </a:pPr>
            <a:r>
              <a:rPr lang="en-US" sz="2800" dirty="0"/>
              <a:t>When you lovingly and patiently bear any disorder, any irregularity, any impunctuality, or any annoyance; when you stand face-to-face with waste, folly, extravagance, spiritual insensibility - and endure it as Jesus endured -</a:t>
            </a:r>
            <a:r>
              <a:rPr lang="en-US" sz="2800" b="1" dirty="0"/>
              <a:t>THAT IS DYING TO SELF.</a:t>
            </a:r>
          </a:p>
          <a:p>
            <a:pPr marL="0" indent="0">
              <a:buNone/>
            </a:pPr>
            <a:r>
              <a:rPr lang="en-US" sz="2800" dirty="0"/>
              <a:t>When you are content with any food, any offering, any climate, any society, any raiment, any interruption by the will of God, </a:t>
            </a:r>
            <a:r>
              <a:rPr lang="en-US" sz="2800" b="1" dirty="0"/>
              <a:t>THAT IS DYING TO SELF.</a:t>
            </a:r>
          </a:p>
        </p:txBody>
      </p:sp>
    </p:spTree>
    <p:extLst>
      <p:ext uri="{BB962C8B-B14F-4D97-AF65-F5344CB8AC3E}">
        <p14:creationId xmlns:p14="http://schemas.microsoft.com/office/powerpoint/2010/main" val="20336629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FA09A6-EF0E-4CDF-AEF6-66BE411661A5}"/>
              </a:ext>
            </a:extLst>
          </p:cNvPr>
          <p:cNvSpPr>
            <a:spLocks noGrp="1"/>
          </p:cNvSpPr>
          <p:nvPr>
            <p:ph type="title"/>
          </p:nvPr>
        </p:nvSpPr>
        <p:spPr/>
        <p:txBody>
          <a:bodyPr/>
          <a:lstStyle/>
          <a:p>
            <a:pPr algn="ctr"/>
            <a:r>
              <a:rPr lang="en-US" dirty="0"/>
              <a:t>You Matter - Emotionally</a:t>
            </a:r>
          </a:p>
        </p:txBody>
      </p:sp>
      <p:sp>
        <p:nvSpPr>
          <p:cNvPr id="3" name="Content Placeholder 2">
            <a:extLst>
              <a:ext uri="{FF2B5EF4-FFF2-40B4-BE49-F238E27FC236}">
                <a16:creationId xmlns:a16="http://schemas.microsoft.com/office/drawing/2014/main" id="{3410353D-E324-1E47-3855-A63B7F885C36}"/>
              </a:ext>
            </a:extLst>
          </p:cNvPr>
          <p:cNvSpPr>
            <a:spLocks noGrp="1"/>
          </p:cNvSpPr>
          <p:nvPr>
            <p:ph idx="1"/>
          </p:nvPr>
        </p:nvSpPr>
        <p:spPr/>
        <p:txBody>
          <a:bodyPr>
            <a:normAutofit fontScale="92500" lnSpcReduction="10000"/>
          </a:bodyPr>
          <a:lstStyle/>
          <a:p>
            <a:pPr marL="0" indent="0">
              <a:buNone/>
            </a:pPr>
            <a:r>
              <a:rPr lang="en-US" sz="2800" dirty="0"/>
              <a:t>When you never care to refer to yourself in conversation, or to record your own good words, or itch after commendations, when you can truly love to be unknown, </a:t>
            </a:r>
            <a:r>
              <a:rPr lang="en-US" sz="2800" b="1" dirty="0"/>
              <a:t>THAT IS DYING TO SELF.</a:t>
            </a:r>
          </a:p>
          <a:p>
            <a:pPr marL="0" indent="0">
              <a:buNone/>
            </a:pPr>
            <a:r>
              <a:rPr lang="en-US" sz="2800" dirty="0"/>
              <a:t>When you can see your brother prosper and have his needs met and can honestly rejoice with him in spirit and feel no envy, nor question God, while your own needs are far greater and in desperate circumstances, </a:t>
            </a:r>
            <a:r>
              <a:rPr lang="en-US" sz="2800" b="1" dirty="0"/>
              <a:t>THAT IS DYING TO SELF.</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20879502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156F94-C01A-A7CD-5098-D4E1817CE7ED}"/>
              </a:ext>
            </a:extLst>
          </p:cNvPr>
          <p:cNvSpPr>
            <a:spLocks noGrp="1"/>
          </p:cNvSpPr>
          <p:nvPr>
            <p:ph type="title"/>
          </p:nvPr>
        </p:nvSpPr>
        <p:spPr/>
        <p:txBody>
          <a:bodyPr/>
          <a:lstStyle/>
          <a:p>
            <a:pPr algn="ctr"/>
            <a:r>
              <a:rPr lang="en-US" b="1" dirty="0">
                <a:latin typeface="+mn-lt"/>
              </a:rPr>
              <a:t>Transformational Leadership</a:t>
            </a:r>
            <a:endParaRPr lang="en-US" dirty="0">
              <a:latin typeface="+mn-lt"/>
            </a:endParaRPr>
          </a:p>
        </p:txBody>
      </p:sp>
      <p:sp>
        <p:nvSpPr>
          <p:cNvPr id="3" name="Content Placeholder 2">
            <a:extLst>
              <a:ext uri="{FF2B5EF4-FFF2-40B4-BE49-F238E27FC236}">
                <a16:creationId xmlns:a16="http://schemas.microsoft.com/office/drawing/2014/main" id="{4668C442-6A9C-EEEE-A950-E1D646F5F874}"/>
              </a:ext>
            </a:extLst>
          </p:cNvPr>
          <p:cNvSpPr>
            <a:spLocks noGrp="1"/>
          </p:cNvSpPr>
          <p:nvPr>
            <p:ph idx="1"/>
          </p:nvPr>
        </p:nvSpPr>
        <p:spPr/>
        <p:txBody>
          <a:bodyPr>
            <a:noAutofit/>
          </a:bodyPr>
          <a:lstStyle/>
          <a:p>
            <a:pPr marL="0" indent="0">
              <a:buNone/>
            </a:pPr>
            <a:r>
              <a:rPr lang="en-US" sz="2800" b="1" dirty="0"/>
              <a:t>Objectives</a:t>
            </a:r>
          </a:p>
          <a:p>
            <a:pPr marL="0" indent="0">
              <a:buNone/>
            </a:pPr>
            <a:r>
              <a:rPr lang="en-US" sz="2800" dirty="0"/>
              <a:t>Define What a Transformational Leadership Is</a:t>
            </a:r>
          </a:p>
          <a:p>
            <a:pPr marL="0" indent="0">
              <a:buNone/>
            </a:pPr>
            <a:endParaRPr lang="en-US" sz="2800" dirty="0"/>
          </a:p>
          <a:p>
            <a:pPr marL="0" indent="0">
              <a:buNone/>
            </a:pPr>
            <a:r>
              <a:rPr lang="en-US" sz="2800" dirty="0"/>
              <a:t>Unpack The Benefits of Being a Transformational Leader</a:t>
            </a:r>
          </a:p>
          <a:p>
            <a:pPr marL="0" indent="0">
              <a:buNone/>
            </a:pPr>
            <a:endParaRPr lang="en-US" sz="2800" dirty="0"/>
          </a:p>
          <a:p>
            <a:pPr marL="0" indent="0">
              <a:buNone/>
            </a:pPr>
            <a:r>
              <a:rPr lang="en-US" sz="2800" dirty="0"/>
              <a:t>Identify the Steps on Becoming a Transformational Leader</a:t>
            </a:r>
          </a:p>
        </p:txBody>
      </p:sp>
    </p:spTree>
    <p:extLst>
      <p:ext uri="{BB962C8B-B14F-4D97-AF65-F5344CB8AC3E}">
        <p14:creationId xmlns:p14="http://schemas.microsoft.com/office/powerpoint/2010/main" val="8404861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156F94-C01A-A7CD-5098-D4E1817CE7ED}"/>
              </a:ext>
            </a:extLst>
          </p:cNvPr>
          <p:cNvSpPr>
            <a:spLocks noGrp="1"/>
          </p:cNvSpPr>
          <p:nvPr>
            <p:ph type="title"/>
          </p:nvPr>
        </p:nvSpPr>
        <p:spPr/>
        <p:txBody>
          <a:bodyPr/>
          <a:lstStyle/>
          <a:p>
            <a:pPr algn="ctr"/>
            <a:r>
              <a:rPr lang="en-US" b="1" dirty="0">
                <a:latin typeface="+mn-lt"/>
              </a:rPr>
              <a:t>You Matter - Emotionally</a:t>
            </a:r>
            <a:endParaRPr lang="en-US" dirty="0">
              <a:latin typeface="+mn-lt"/>
            </a:endParaRPr>
          </a:p>
        </p:txBody>
      </p:sp>
      <p:sp>
        <p:nvSpPr>
          <p:cNvPr id="3" name="Content Placeholder 2">
            <a:extLst>
              <a:ext uri="{FF2B5EF4-FFF2-40B4-BE49-F238E27FC236}">
                <a16:creationId xmlns:a16="http://schemas.microsoft.com/office/drawing/2014/main" id="{4668C442-6A9C-EEEE-A950-E1D646F5F874}"/>
              </a:ext>
            </a:extLst>
          </p:cNvPr>
          <p:cNvSpPr>
            <a:spLocks noGrp="1"/>
          </p:cNvSpPr>
          <p:nvPr>
            <p:ph idx="1"/>
          </p:nvPr>
        </p:nvSpPr>
        <p:spPr>
          <a:xfrm>
            <a:off x="1451579" y="1715690"/>
            <a:ext cx="9603275" cy="4037749"/>
          </a:xfrm>
        </p:spPr>
        <p:txBody>
          <a:bodyPr>
            <a:noAutofit/>
          </a:bodyPr>
          <a:lstStyle/>
          <a:p>
            <a:pPr marL="0" indent="0">
              <a:buNone/>
            </a:pPr>
            <a:r>
              <a:rPr lang="en-US" sz="2800" dirty="0"/>
              <a:t>When you can receive correction and reproof from one of less stature than yourself and can humbly submit inwardly as well as outwardly, finding no rebellion or resentment rising up within your heart, </a:t>
            </a:r>
            <a:r>
              <a:rPr lang="en-US" sz="2800" b="1" dirty="0"/>
              <a:t>THAT IS DYING TO SELF.</a:t>
            </a:r>
          </a:p>
          <a:p>
            <a:pPr marL="0" indent="0">
              <a:buNone/>
            </a:pPr>
            <a:r>
              <a:rPr lang="en-US" sz="2800" dirty="0"/>
              <a:t>Are you dead yet? </a:t>
            </a:r>
          </a:p>
          <a:p>
            <a:pPr marL="0" indent="0">
              <a:buNone/>
            </a:pPr>
            <a:r>
              <a:rPr lang="en-US" sz="2800" dirty="0"/>
              <a:t>In these last days, the Spirit would bring us to the “That I may know Him...being made conformable unto His death. -Phil 3:10- Author Unknown</a:t>
            </a:r>
          </a:p>
        </p:txBody>
      </p:sp>
    </p:spTree>
    <p:extLst>
      <p:ext uri="{BB962C8B-B14F-4D97-AF65-F5344CB8AC3E}">
        <p14:creationId xmlns:p14="http://schemas.microsoft.com/office/powerpoint/2010/main" val="12411010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156F94-C01A-A7CD-5098-D4E1817CE7ED}"/>
              </a:ext>
            </a:extLst>
          </p:cNvPr>
          <p:cNvSpPr>
            <a:spLocks noGrp="1"/>
          </p:cNvSpPr>
          <p:nvPr>
            <p:ph type="title"/>
          </p:nvPr>
        </p:nvSpPr>
        <p:spPr/>
        <p:txBody>
          <a:bodyPr/>
          <a:lstStyle/>
          <a:p>
            <a:pPr algn="ctr"/>
            <a:r>
              <a:rPr lang="en-US" b="1" dirty="0">
                <a:latin typeface="+mn-lt"/>
              </a:rPr>
              <a:t>You Matter - Intellectually</a:t>
            </a:r>
            <a:endParaRPr lang="en-US" dirty="0">
              <a:latin typeface="+mn-lt"/>
            </a:endParaRPr>
          </a:p>
        </p:txBody>
      </p:sp>
      <p:sp>
        <p:nvSpPr>
          <p:cNvPr id="3" name="Content Placeholder 2">
            <a:extLst>
              <a:ext uri="{FF2B5EF4-FFF2-40B4-BE49-F238E27FC236}">
                <a16:creationId xmlns:a16="http://schemas.microsoft.com/office/drawing/2014/main" id="{4668C442-6A9C-EEEE-A950-E1D646F5F874}"/>
              </a:ext>
            </a:extLst>
          </p:cNvPr>
          <p:cNvSpPr>
            <a:spLocks noGrp="1"/>
          </p:cNvSpPr>
          <p:nvPr>
            <p:ph idx="1"/>
          </p:nvPr>
        </p:nvSpPr>
        <p:spPr/>
        <p:txBody>
          <a:bodyPr/>
          <a:lstStyle/>
          <a:p>
            <a:pPr marL="0" indent="0">
              <a:buNone/>
            </a:pPr>
            <a:r>
              <a:rPr lang="en-US" sz="2800" dirty="0"/>
              <a:t>Intellectual Deficiency is when a leader lacks the understanding and the ability to problem solve</a:t>
            </a:r>
          </a:p>
          <a:p>
            <a:pPr marL="0" indent="0">
              <a:buNone/>
            </a:pPr>
            <a:endParaRPr lang="en-US" sz="2800" dirty="0"/>
          </a:p>
          <a:p>
            <a:pPr marL="0" indent="0">
              <a:buNone/>
            </a:pPr>
            <a:endParaRPr lang="en-US" sz="2800" dirty="0"/>
          </a:p>
          <a:p>
            <a:pPr marL="0" indent="0">
              <a:buNone/>
            </a:pPr>
            <a:r>
              <a:rPr lang="en-US" sz="2800" dirty="0"/>
              <a:t>What does this look like in a leader?</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41459721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156F94-C01A-A7CD-5098-D4E1817CE7ED}"/>
              </a:ext>
            </a:extLst>
          </p:cNvPr>
          <p:cNvSpPr>
            <a:spLocks noGrp="1"/>
          </p:cNvSpPr>
          <p:nvPr>
            <p:ph type="title"/>
          </p:nvPr>
        </p:nvSpPr>
        <p:spPr/>
        <p:txBody>
          <a:bodyPr/>
          <a:lstStyle/>
          <a:p>
            <a:pPr algn="ctr"/>
            <a:r>
              <a:rPr lang="en-US" b="1" dirty="0">
                <a:latin typeface="+mn-lt"/>
              </a:rPr>
              <a:t>You Matter - Intellectually</a:t>
            </a:r>
            <a:endParaRPr lang="en-US" dirty="0">
              <a:latin typeface="+mn-lt"/>
            </a:endParaRPr>
          </a:p>
        </p:txBody>
      </p:sp>
      <p:sp>
        <p:nvSpPr>
          <p:cNvPr id="3" name="Content Placeholder 2">
            <a:extLst>
              <a:ext uri="{FF2B5EF4-FFF2-40B4-BE49-F238E27FC236}">
                <a16:creationId xmlns:a16="http://schemas.microsoft.com/office/drawing/2014/main" id="{4668C442-6A9C-EEEE-A950-E1D646F5F874}"/>
              </a:ext>
            </a:extLst>
          </p:cNvPr>
          <p:cNvSpPr>
            <a:spLocks noGrp="1"/>
          </p:cNvSpPr>
          <p:nvPr>
            <p:ph idx="1"/>
          </p:nvPr>
        </p:nvSpPr>
        <p:spPr/>
        <p:txBody>
          <a:bodyPr>
            <a:normAutofit/>
          </a:bodyPr>
          <a:lstStyle/>
          <a:p>
            <a:pPr marL="0" indent="0">
              <a:buNone/>
            </a:pPr>
            <a:r>
              <a:rPr lang="en-US" sz="2800" b="1" dirty="0"/>
              <a:t>Mark 9:29 KNJV </a:t>
            </a:r>
            <a:r>
              <a:rPr lang="en-US" sz="2800" dirty="0"/>
              <a:t>So He said to them, “This kind can come out by nothing but prayer and fasting</a:t>
            </a:r>
          </a:p>
        </p:txBody>
      </p:sp>
    </p:spTree>
    <p:extLst>
      <p:ext uri="{BB962C8B-B14F-4D97-AF65-F5344CB8AC3E}">
        <p14:creationId xmlns:p14="http://schemas.microsoft.com/office/powerpoint/2010/main" val="16519494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156F94-C01A-A7CD-5098-D4E1817CE7ED}"/>
              </a:ext>
            </a:extLst>
          </p:cNvPr>
          <p:cNvSpPr>
            <a:spLocks noGrp="1"/>
          </p:cNvSpPr>
          <p:nvPr>
            <p:ph type="title"/>
          </p:nvPr>
        </p:nvSpPr>
        <p:spPr/>
        <p:txBody>
          <a:bodyPr/>
          <a:lstStyle/>
          <a:p>
            <a:pPr algn="ctr"/>
            <a:r>
              <a:rPr lang="en-US" b="1" dirty="0">
                <a:latin typeface="+mn-lt"/>
              </a:rPr>
              <a:t>You Matter - Intellectually</a:t>
            </a:r>
            <a:endParaRPr lang="en-US" dirty="0">
              <a:latin typeface="+mn-lt"/>
            </a:endParaRPr>
          </a:p>
        </p:txBody>
      </p:sp>
      <p:pic>
        <p:nvPicPr>
          <p:cNvPr id="8" name="Picture 7" descr="A picture containing text, wooden&#10;&#10;Description automatically generated">
            <a:extLst>
              <a:ext uri="{FF2B5EF4-FFF2-40B4-BE49-F238E27FC236}">
                <a16:creationId xmlns:a16="http://schemas.microsoft.com/office/drawing/2014/main" id="{364DED76-49BD-72F8-E355-B57975F9BF69}"/>
              </a:ext>
            </a:extLst>
          </p:cNvPr>
          <p:cNvPicPr>
            <a:picLocks noChangeAspect="1"/>
          </p:cNvPicPr>
          <p:nvPr/>
        </p:nvPicPr>
        <p:blipFill>
          <a:blip r:embed="rId2">
            <a:extLst>
              <a:ext uri="{837473B0-CC2E-450A-ABE3-18F120FF3D39}">
                <a1611:picAttrSrcUrl xmlns:a1611="http://schemas.microsoft.com/office/drawing/2016/11/main" r:id="rId3"/>
              </a:ext>
            </a:extLst>
          </a:blip>
          <a:stretch>
            <a:fillRect/>
          </a:stretch>
        </p:blipFill>
        <p:spPr>
          <a:xfrm>
            <a:off x="3000375" y="2014538"/>
            <a:ext cx="6729413" cy="4038943"/>
          </a:xfrm>
          <a:prstGeom prst="rect">
            <a:avLst/>
          </a:prstGeom>
        </p:spPr>
      </p:pic>
    </p:spTree>
    <p:extLst>
      <p:ext uri="{BB962C8B-B14F-4D97-AF65-F5344CB8AC3E}">
        <p14:creationId xmlns:p14="http://schemas.microsoft.com/office/powerpoint/2010/main" val="795688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156F94-C01A-A7CD-5098-D4E1817CE7ED}"/>
              </a:ext>
            </a:extLst>
          </p:cNvPr>
          <p:cNvSpPr>
            <a:spLocks noGrp="1"/>
          </p:cNvSpPr>
          <p:nvPr>
            <p:ph type="title"/>
          </p:nvPr>
        </p:nvSpPr>
        <p:spPr/>
        <p:txBody>
          <a:bodyPr/>
          <a:lstStyle/>
          <a:p>
            <a:pPr algn="ctr"/>
            <a:r>
              <a:rPr lang="en-US" b="1" dirty="0">
                <a:latin typeface="+mn-lt"/>
              </a:rPr>
              <a:t>Transformational Leadership</a:t>
            </a:r>
            <a:br>
              <a:rPr lang="en-US" b="1" dirty="0">
                <a:latin typeface="+mn-lt"/>
              </a:rPr>
            </a:br>
            <a:r>
              <a:rPr lang="en-US" b="1" dirty="0">
                <a:latin typeface="+mn-lt"/>
              </a:rPr>
              <a:t>3 Sessions</a:t>
            </a:r>
          </a:p>
        </p:txBody>
      </p:sp>
      <p:sp>
        <p:nvSpPr>
          <p:cNvPr id="3" name="Content Placeholder 2">
            <a:extLst>
              <a:ext uri="{FF2B5EF4-FFF2-40B4-BE49-F238E27FC236}">
                <a16:creationId xmlns:a16="http://schemas.microsoft.com/office/drawing/2014/main" id="{4668C442-6A9C-EEEE-A950-E1D646F5F874}"/>
              </a:ext>
            </a:extLst>
          </p:cNvPr>
          <p:cNvSpPr>
            <a:spLocks noGrp="1"/>
          </p:cNvSpPr>
          <p:nvPr>
            <p:ph idx="1"/>
          </p:nvPr>
        </p:nvSpPr>
        <p:spPr/>
        <p:txBody>
          <a:bodyPr>
            <a:normAutofit fontScale="92500" lnSpcReduction="10000"/>
          </a:bodyPr>
          <a:lstStyle/>
          <a:p>
            <a:pPr marL="0" indent="0">
              <a:buNone/>
            </a:pPr>
            <a:endParaRPr lang="en-US" dirty="0"/>
          </a:p>
          <a:p>
            <a:pPr marL="0" indent="0">
              <a:buNone/>
            </a:pPr>
            <a:r>
              <a:rPr lang="en-US" sz="3000" dirty="0"/>
              <a:t>You Matter</a:t>
            </a:r>
          </a:p>
          <a:p>
            <a:pPr marL="0" indent="0">
              <a:buNone/>
            </a:pPr>
            <a:endParaRPr lang="en-US" sz="3000" dirty="0"/>
          </a:p>
          <a:p>
            <a:pPr marL="0" indent="0">
              <a:buNone/>
            </a:pPr>
            <a:r>
              <a:rPr lang="en-US" sz="3000" dirty="0"/>
              <a:t>Your Words Matter</a:t>
            </a:r>
          </a:p>
          <a:p>
            <a:pPr marL="0" indent="0">
              <a:buNone/>
            </a:pPr>
            <a:endParaRPr lang="en-US" sz="3000" dirty="0"/>
          </a:p>
          <a:p>
            <a:pPr marL="0" indent="0">
              <a:buNone/>
            </a:pPr>
            <a:r>
              <a:rPr lang="en-US" sz="3000" dirty="0"/>
              <a:t>Your Heart Matters</a:t>
            </a:r>
          </a:p>
          <a:p>
            <a:pPr marL="0" indent="0">
              <a:buNone/>
            </a:pPr>
            <a:endParaRPr lang="en-US" dirty="0"/>
          </a:p>
        </p:txBody>
      </p:sp>
    </p:spTree>
    <p:extLst>
      <p:ext uri="{BB962C8B-B14F-4D97-AF65-F5344CB8AC3E}">
        <p14:creationId xmlns:p14="http://schemas.microsoft.com/office/powerpoint/2010/main" val="30652290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fade">
                                      <p:cBhvr>
                                        <p:cTn id="1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156F94-C01A-A7CD-5098-D4E1817CE7ED}"/>
              </a:ext>
            </a:extLst>
          </p:cNvPr>
          <p:cNvSpPr>
            <a:spLocks noGrp="1"/>
          </p:cNvSpPr>
          <p:nvPr>
            <p:ph type="title"/>
          </p:nvPr>
        </p:nvSpPr>
        <p:spPr/>
        <p:txBody>
          <a:bodyPr/>
          <a:lstStyle/>
          <a:p>
            <a:pPr algn="ctr"/>
            <a:r>
              <a:rPr lang="en-US" b="1" dirty="0">
                <a:latin typeface="+mn-lt"/>
              </a:rPr>
              <a:t>You Matter</a:t>
            </a:r>
            <a:endParaRPr lang="en-US" dirty="0">
              <a:latin typeface="+mn-lt"/>
            </a:endParaRPr>
          </a:p>
        </p:txBody>
      </p:sp>
      <p:pic>
        <p:nvPicPr>
          <p:cNvPr id="5" name="Content Placeholder 4" descr="A picture containing icon&#10;&#10;Description automatically generated">
            <a:extLst>
              <a:ext uri="{FF2B5EF4-FFF2-40B4-BE49-F238E27FC236}">
                <a16:creationId xmlns:a16="http://schemas.microsoft.com/office/drawing/2014/main" id="{84964E98-E88D-E5BD-D167-5697B7088076}"/>
              </a:ext>
            </a:extLst>
          </p:cNvPr>
          <p:cNvPicPr>
            <a:picLocks noGrp="1" noChangeAspect="1"/>
          </p:cNvPicPr>
          <p:nvPr>
            <p:ph idx="1"/>
          </p:nvPr>
        </p:nvPicPr>
        <p:blipFill>
          <a:blip r:embed="rId2">
            <a:extLst>
              <a:ext uri="{837473B0-CC2E-450A-ABE3-18F120FF3D39}">
                <a1611:picAttrSrcUrl xmlns:a1611="http://schemas.microsoft.com/office/drawing/2016/11/main" r:id="rId3"/>
              </a:ext>
            </a:extLst>
          </a:blip>
          <a:stretch>
            <a:fillRect/>
          </a:stretch>
        </p:blipFill>
        <p:spPr>
          <a:xfrm>
            <a:off x="4042611" y="2045367"/>
            <a:ext cx="4090735" cy="3645569"/>
          </a:xfrm>
          <a:solidFill>
            <a:schemeClr val="bg2">
              <a:lumMod val="75000"/>
            </a:schemeClr>
          </a:solidFill>
        </p:spPr>
      </p:pic>
    </p:spTree>
    <p:extLst>
      <p:ext uri="{BB962C8B-B14F-4D97-AF65-F5344CB8AC3E}">
        <p14:creationId xmlns:p14="http://schemas.microsoft.com/office/powerpoint/2010/main" val="24857889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7856B8-D4F6-923B-8B59-F17326E9C207}"/>
              </a:ext>
            </a:extLst>
          </p:cNvPr>
          <p:cNvSpPr>
            <a:spLocks noGrp="1"/>
          </p:cNvSpPr>
          <p:nvPr>
            <p:ph type="title"/>
          </p:nvPr>
        </p:nvSpPr>
        <p:spPr/>
        <p:txBody>
          <a:bodyPr/>
          <a:lstStyle/>
          <a:p>
            <a:pPr algn="ctr"/>
            <a:r>
              <a:rPr lang="en-US" b="1" dirty="0">
                <a:latin typeface="+mn-lt"/>
              </a:rPr>
              <a:t>You Matter</a:t>
            </a:r>
          </a:p>
        </p:txBody>
      </p:sp>
      <p:sp>
        <p:nvSpPr>
          <p:cNvPr id="3" name="Content Placeholder 2">
            <a:extLst>
              <a:ext uri="{FF2B5EF4-FFF2-40B4-BE49-F238E27FC236}">
                <a16:creationId xmlns:a16="http://schemas.microsoft.com/office/drawing/2014/main" id="{BE63A2BA-422C-31B2-536E-C2CD7E057C99}"/>
              </a:ext>
            </a:extLst>
          </p:cNvPr>
          <p:cNvSpPr>
            <a:spLocks noGrp="1"/>
          </p:cNvSpPr>
          <p:nvPr>
            <p:ph idx="1"/>
          </p:nvPr>
        </p:nvSpPr>
        <p:spPr/>
        <p:txBody>
          <a:bodyPr/>
          <a:lstStyle/>
          <a:p>
            <a:pPr marL="0" indent="0">
              <a:buNone/>
            </a:pPr>
            <a:r>
              <a:rPr lang="en-US" sz="28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Close your eyes.</a:t>
            </a:r>
            <a:r>
              <a:rPr lang="en-US" sz="2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Think about the best leader you’ve ever had or experienced. Take a minute to consider what made that leader so great and the impact they had.</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12391635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02F123-0F37-36D8-516B-02A1BFD0D0DF}"/>
              </a:ext>
            </a:extLst>
          </p:cNvPr>
          <p:cNvSpPr>
            <a:spLocks noGrp="1"/>
          </p:cNvSpPr>
          <p:nvPr>
            <p:ph type="title"/>
          </p:nvPr>
        </p:nvSpPr>
        <p:spPr/>
        <p:txBody>
          <a:bodyPr/>
          <a:lstStyle/>
          <a:p>
            <a:pPr algn="ctr"/>
            <a:r>
              <a:rPr lang="en-US" b="1" dirty="0">
                <a:latin typeface="+mn-lt"/>
              </a:rPr>
              <a:t>You Matter</a:t>
            </a:r>
            <a:endParaRPr lang="en-US" dirty="0">
              <a:latin typeface="+mn-lt"/>
            </a:endParaRPr>
          </a:p>
        </p:txBody>
      </p:sp>
      <p:sp>
        <p:nvSpPr>
          <p:cNvPr id="3" name="Content Placeholder 2">
            <a:extLst>
              <a:ext uri="{FF2B5EF4-FFF2-40B4-BE49-F238E27FC236}">
                <a16:creationId xmlns:a16="http://schemas.microsoft.com/office/drawing/2014/main" id="{3F0B54D4-62B5-68D6-1A89-1DCEA73E1434}"/>
              </a:ext>
            </a:extLst>
          </p:cNvPr>
          <p:cNvSpPr>
            <a:spLocks noGrp="1"/>
          </p:cNvSpPr>
          <p:nvPr>
            <p:ph idx="1"/>
          </p:nvPr>
        </p:nvSpPr>
        <p:spPr>
          <a:xfrm>
            <a:off x="1451579" y="1853754"/>
            <a:ext cx="9603275" cy="4489896"/>
          </a:xfrm>
        </p:spPr>
        <p:txBody>
          <a:bodyPr>
            <a:normAutofit fontScale="92500" lnSpcReduction="20000"/>
          </a:bodyPr>
          <a:lstStyle/>
          <a:p>
            <a:pPr marL="0" marR="0" indent="0">
              <a:spcBef>
                <a:spcPts val="0"/>
              </a:spcBef>
              <a:spcAft>
                <a:spcPts val="0"/>
              </a:spcAft>
              <a:buNone/>
            </a:pPr>
            <a:r>
              <a:rPr lang="en-US" sz="3000" b="1" dirty="0">
                <a:effectLst/>
                <a:latin typeface="Calibri" panose="020F0502020204030204" pitchFamily="34" charset="0"/>
                <a:ea typeface="Calibri" panose="020F0502020204030204" pitchFamily="34" charset="0"/>
                <a:cs typeface="Times New Roman" panose="02020603050405020304" pitchFamily="18" charset="0"/>
              </a:rPr>
              <a:t>Transformational leaders: (Pam Krulitz)</a:t>
            </a:r>
            <a:endParaRPr lang="en-US" sz="30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0"/>
              </a:spcAft>
              <a:buNone/>
            </a:pPr>
            <a:r>
              <a:rPr lang="en-US" sz="3000" dirty="0">
                <a:effectLst/>
                <a:latin typeface="Calibri" panose="020F0502020204030204" pitchFamily="34" charset="0"/>
                <a:ea typeface="Calibri" panose="020F0502020204030204" pitchFamily="34" charset="0"/>
                <a:cs typeface="Times New Roman" panose="02020603050405020304" pitchFamily="18" charset="0"/>
              </a:rPr>
              <a:t>1) Have a clear vision and bring people along toward that vision through inspiration.  </a:t>
            </a:r>
          </a:p>
          <a:p>
            <a:pPr marL="0" marR="0" indent="0">
              <a:spcBef>
                <a:spcPts val="0"/>
              </a:spcBef>
              <a:spcAft>
                <a:spcPts val="0"/>
              </a:spcAft>
              <a:buNone/>
            </a:pPr>
            <a:endParaRPr lang="en-US" sz="30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0"/>
              </a:spcBef>
              <a:spcAft>
                <a:spcPts val="0"/>
              </a:spcAft>
              <a:buNone/>
            </a:pPr>
            <a:r>
              <a:rPr lang="en-US" sz="3000" dirty="0">
                <a:effectLst/>
                <a:latin typeface="Calibri" panose="020F0502020204030204" pitchFamily="34" charset="0"/>
                <a:ea typeface="Calibri" panose="020F0502020204030204" pitchFamily="34" charset="0"/>
                <a:cs typeface="Times New Roman" panose="02020603050405020304" pitchFamily="18" charset="0"/>
              </a:rPr>
              <a:t>2) They not only lead toward results that matter but are also able to transform people and systems along the way, encouraging growth of individuals and growth of the organization. </a:t>
            </a:r>
          </a:p>
          <a:p>
            <a:pPr marL="0" marR="0" indent="0">
              <a:spcBef>
                <a:spcPts val="0"/>
              </a:spcBef>
              <a:spcAft>
                <a:spcPts val="0"/>
              </a:spcAft>
              <a:buNone/>
            </a:pPr>
            <a:r>
              <a:rPr lang="en-US" sz="3000" dirty="0">
                <a:effectLst/>
                <a:latin typeface="Calibri" panose="020F0502020204030204" pitchFamily="34" charset="0"/>
                <a:ea typeface="Calibri" panose="020F0502020204030204" pitchFamily="34" charset="0"/>
                <a:cs typeface="Times New Roman" panose="02020603050405020304" pitchFamily="18" charset="0"/>
              </a:rPr>
              <a:t> </a:t>
            </a:r>
          </a:p>
          <a:p>
            <a:pPr marL="0" marR="0" indent="0">
              <a:spcBef>
                <a:spcPts val="0"/>
              </a:spcBef>
              <a:spcAft>
                <a:spcPts val="0"/>
              </a:spcAft>
              <a:buNone/>
            </a:pPr>
            <a:r>
              <a:rPr lang="en-US" sz="3000" dirty="0">
                <a:effectLst/>
                <a:latin typeface="Calibri" panose="020F0502020204030204" pitchFamily="34" charset="0"/>
                <a:ea typeface="Calibri" panose="020F0502020204030204" pitchFamily="34" charset="0"/>
                <a:cs typeface="Times New Roman" panose="02020603050405020304" pitchFamily="18" charset="0"/>
              </a:rPr>
              <a:t>3) They encourage people to rise to their best self and act in service of the mission.</a:t>
            </a:r>
          </a:p>
          <a:p>
            <a:endParaRPr lang="en-US" dirty="0"/>
          </a:p>
        </p:txBody>
      </p:sp>
    </p:spTree>
    <p:extLst>
      <p:ext uri="{BB962C8B-B14F-4D97-AF65-F5344CB8AC3E}">
        <p14:creationId xmlns:p14="http://schemas.microsoft.com/office/powerpoint/2010/main" val="20359350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156F94-C01A-A7CD-5098-D4E1817CE7ED}"/>
              </a:ext>
            </a:extLst>
          </p:cNvPr>
          <p:cNvSpPr>
            <a:spLocks noGrp="1"/>
          </p:cNvSpPr>
          <p:nvPr>
            <p:ph type="title"/>
          </p:nvPr>
        </p:nvSpPr>
        <p:spPr/>
        <p:txBody>
          <a:bodyPr/>
          <a:lstStyle/>
          <a:p>
            <a:pPr algn="ctr"/>
            <a:r>
              <a:rPr lang="en-US" b="1" dirty="0">
                <a:latin typeface="+mn-lt"/>
              </a:rPr>
              <a:t>You Matter</a:t>
            </a:r>
            <a:endParaRPr lang="en-US" dirty="0">
              <a:latin typeface="+mn-lt"/>
            </a:endParaRPr>
          </a:p>
        </p:txBody>
      </p:sp>
      <p:sp>
        <p:nvSpPr>
          <p:cNvPr id="3" name="Content Placeholder 2">
            <a:extLst>
              <a:ext uri="{FF2B5EF4-FFF2-40B4-BE49-F238E27FC236}">
                <a16:creationId xmlns:a16="http://schemas.microsoft.com/office/drawing/2014/main" id="{4668C442-6A9C-EEEE-A950-E1D646F5F874}"/>
              </a:ext>
            </a:extLst>
          </p:cNvPr>
          <p:cNvSpPr>
            <a:spLocks noGrp="1"/>
          </p:cNvSpPr>
          <p:nvPr>
            <p:ph idx="1"/>
          </p:nvPr>
        </p:nvSpPr>
        <p:spPr/>
        <p:txBody>
          <a:bodyPr>
            <a:noAutofit/>
          </a:bodyPr>
          <a:lstStyle/>
          <a:p>
            <a:pPr marL="0" indent="0">
              <a:buNone/>
            </a:pPr>
            <a:r>
              <a:rPr lang="en-US" sz="2800" dirty="0"/>
              <a:t>Henry and Richard Blackaby in their book Spiritual Leadership</a:t>
            </a:r>
          </a:p>
          <a:p>
            <a:pPr marL="0" indent="0">
              <a:buNone/>
            </a:pPr>
            <a:endParaRPr lang="en-US" sz="2800" dirty="0"/>
          </a:p>
          <a:p>
            <a:pPr marL="0" indent="0">
              <a:buNone/>
            </a:pPr>
            <a:r>
              <a:rPr lang="en-US" sz="2800" dirty="0"/>
              <a:t>“Moving People on to God's Agenda” </a:t>
            </a:r>
          </a:p>
          <a:p>
            <a:pPr marL="0" indent="0">
              <a:buNone/>
            </a:pPr>
            <a:endParaRPr lang="en-US" sz="2800" dirty="0"/>
          </a:p>
          <a:p>
            <a:pPr marL="0" indent="0">
              <a:buNone/>
            </a:pPr>
            <a:r>
              <a:rPr lang="en-US" sz="2800" dirty="0"/>
              <a:t>Our Goal is Not to Simply Make People Better in Ministry. Our Goal is to Make People Better (Dave Person)</a:t>
            </a:r>
          </a:p>
        </p:txBody>
      </p:sp>
    </p:spTree>
    <p:extLst>
      <p:ext uri="{BB962C8B-B14F-4D97-AF65-F5344CB8AC3E}">
        <p14:creationId xmlns:p14="http://schemas.microsoft.com/office/powerpoint/2010/main" val="5099907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BF9AF9-B4B4-E8A8-30AD-5ABF7CB5421C}"/>
              </a:ext>
            </a:extLst>
          </p:cNvPr>
          <p:cNvSpPr>
            <a:spLocks noGrp="1"/>
          </p:cNvSpPr>
          <p:nvPr>
            <p:ph type="title"/>
          </p:nvPr>
        </p:nvSpPr>
        <p:spPr/>
        <p:txBody>
          <a:bodyPr/>
          <a:lstStyle/>
          <a:p>
            <a:pPr algn="ctr"/>
            <a:r>
              <a:rPr lang="en-US" b="1" dirty="0">
                <a:latin typeface="+mn-lt"/>
              </a:rPr>
              <a:t>You Matter</a:t>
            </a:r>
            <a:endParaRPr lang="en-US" dirty="0">
              <a:latin typeface="+mn-lt"/>
            </a:endParaRPr>
          </a:p>
        </p:txBody>
      </p:sp>
      <p:sp>
        <p:nvSpPr>
          <p:cNvPr id="3" name="Content Placeholder 2">
            <a:extLst>
              <a:ext uri="{FF2B5EF4-FFF2-40B4-BE49-F238E27FC236}">
                <a16:creationId xmlns:a16="http://schemas.microsoft.com/office/drawing/2014/main" id="{59DF9B2D-2098-4571-C2D9-C39CE41C6A76}"/>
              </a:ext>
            </a:extLst>
          </p:cNvPr>
          <p:cNvSpPr>
            <a:spLocks noGrp="1"/>
          </p:cNvSpPr>
          <p:nvPr>
            <p:ph idx="1"/>
          </p:nvPr>
        </p:nvSpPr>
        <p:spPr/>
        <p:txBody>
          <a:bodyPr/>
          <a:lstStyle/>
          <a:p>
            <a:pPr marL="0" indent="0">
              <a:buNone/>
            </a:pPr>
            <a:r>
              <a:rPr lang="en-US" sz="2800" dirty="0">
                <a:effectLst/>
                <a:latin typeface="Calibri" panose="020F0502020204030204" pitchFamily="34" charset="0"/>
                <a:ea typeface="Calibri" panose="020F0502020204030204" pitchFamily="34" charset="0"/>
                <a:cs typeface="Times New Roman" panose="02020603050405020304" pitchFamily="18" charset="0"/>
              </a:rPr>
              <a:t>Becoming a </a:t>
            </a:r>
            <a:r>
              <a:rPr lang="en-US" sz="2800" dirty="0">
                <a:latin typeface="Calibri" panose="020F0502020204030204" pitchFamily="34" charset="0"/>
                <a:ea typeface="Calibri" panose="020F0502020204030204" pitchFamily="34" charset="0"/>
                <a:cs typeface="Times New Roman" panose="02020603050405020304" pitchFamily="18" charset="0"/>
              </a:rPr>
              <a:t>T</a:t>
            </a:r>
            <a:r>
              <a:rPr lang="en-US" sz="2800" dirty="0">
                <a:effectLst/>
                <a:latin typeface="Calibri" panose="020F0502020204030204" pitchFamily="34" charset="0"/>
                <a:ea typeface="Calibri" panose="020F0502020204030204" pitchFamily="34" charset="0"/>
                <a:cs typeface="Times New Roman" panose="02020603050405020304" pitchFamily="18" charset="0"/>
              </a:rPr>
              <a:t>ransformational Leader isn’t easy. It requires </a:t>
            </a:r>
            <a:r>
              <a:rPr lang="en-US" sz="2800" b="1" dirty="0">
                <a:effectLst/>
                <a:latin typeface="Calibri" panose="020F0502020204030204" pitchFamily="34" charset="0"/>
                <a:ea typeface="Calibri" panose="020F0502020204030204" pitchFamily="34" charset="0"/>
                <a:cs typeface="Times New Roman" panose="02020603050405020304" pitchFamily="18" charset="0"/>
              </a:rPr>
              <a:t>time</a:t>
            </a:r>
            <a:r>
              <a:rPr lang="en-US" sz="2800" dirty="0">
                <a:effectLst/>
                <a:latin typeface="Calibri" panose="020F0502020204030204" pitchFamily="34" charset="0"/>
                <a:ea typeface="Calibri" panose="020F0502020204030204" pitchFamily="34" charset="0"/>
                <a:cs typeface="Times New Roman" panose="02020603050405020304" pitchFamily="18" charset="0"/>
              </a:rPr>
              <a:t>, </a:t>
            </a:r>
            <a:r>
              <a:rPr lang="en-US" sz="2800" b="1" dirty="0">
                <a:effectLst/>
                <a:latin typeface="Calibri" panose="020F0502020204030204" pitchFamily="34" charset="0"/>
                <a:ea typeface="Calibri" panose="020F0502020204030204" pitchFamily="34" charset="0"/>
                <a:cs typeface="Times New Roman" panose="02020603050405020304" pitchFamily="18" charset="0"/>
              </a:rPr>
              <a:t>intentionality,</a:t>
            </a:r>
            <a:r>
              <a:rPr lang="en-US" sz="2800" dirty="0">
                <a:effectLst/>
                <a:latin typeface="Calibri" panose="020F0502020204030204" pitchFamily="34" charset="0"/>
                <a:ea typeface="Calibri" panose="020F0502020204030204" pitchFamily="34" charset="0"/>
                <a:cs typeface="Times New Roman" panose="02020603050405020304" pitchFamily="18" charset="0"/>
              </a:rPr>
              <a:t> and a whole lot of </a:t>
            </a:r>
            <a:r>
              <a:rPr lang="en-US" sz="2800" b="1" dirty="0">
                <a:effectLst/>
                <a:latin typeface="Calibri" panose="020F0502020204030204" pitchFamily="34" charset="0"/>
                <a:ea typeface="Calibri" panose="020F0502020204030204" pitchFamily="34" charset="0"/>
                <a:cs typeface="Times New Roman" panose="02020603050405020304" pitchFamily="18" charset="0"/>
              </a:rPr>
              <a:t>commitment </a:t>
            </a:r>
            <a:r>
              <a:rPr lang="en-US" sz="2800" dirty="0">
                <a:effectLst/>
                <a:latin typeface="Calibri" panose="020F0502020204030204" pitchFamily="34" charset="0"/>
                <a:ea typeface="Calibri" panose="020F0502020204030204" pitchFamily="34" charset="0"/>
                <a:cs typeface="Times New Roman" panose="02020603050405020304" pitchFamily="18" charset="0"/>
              </a:rPr>
              <a:t>to your </a:t>
            </a:r>
            <a:r>
              <a:rPr lang="en-US" sz="2800" b="1" dirty="0">
                <a:effectLst/>
                <a:latin typeface="Calibri" panose="020F0502020204030204" pitchFamily="34" charset="0"/>
                <a:ea typeface="Calibri" panose="020F0502020204030204" pitchFamily="34" charset="0"/>
                <a:cs typeface="Times New Roman" panose="02020603050405020304" pitchFamily="18" charset="0"/>
              </a:rPr>
              <a:t>own</a:t>
            </a:r>
            <a:r>
              <a:rPr lang="en-US" sz="2800" dirty="0">
                <a:effectLst/>
                <a:latin typeface="Calibri" panose="020F0502020204030204" pitchFamily="34" charset="0"/>
                <a:ea typeface="Calibri" panose="020F0502020204030204" pitchFamily="34" charset="0"/>
                <a:cs typeface="Times New Roman" panose="02020603050405020304" pitchFamily="18" charset="0"/>
              </a:rPr>
              <a:t> growth. </a:t>
            </a:r>
          </a:p>
          <a:p>
            <a:endParaRPr lang="en-US" dirty="0"/>
          </a:p>
        </p:txBody>
      </p:sp>
    </p:spTree>
    <p:extLst>
      <p:ext uri="{BB962C8B-B14F-4D97-AF65-F5344CB8AC3E}">
        <p14:creationId xmlns:p14="http://schemas.microsoft.com/office/powerpoint/2010/main" val="40658944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156F94-C01A-A7CD-5098-D4E1817CE7ED}"/>
              </a:ext>
            </a:extLst>
          </p:cNvPr>
          <p:cNvSpPr>
            <a:spLocks noGrp="1"/>
          </p:cNvSpPr>
          <p:nvPr>
            <p:ph type="title"/>
          </p:nvPr>
        </p:nvSpPr>
        <p:spPr/>
        <p:txBody>
          <a:bodyPr/>
          <a:lstStyle/>
          <a:p>
            <a:pPr algn="ctr"/>
            <a:r>
              <a:rPr lang="en-US" b="1" dirty="0">
                <a:latin typeface="+mn-lt"/>
              </a:rPr>
              <a:t>You Matter</a:t>
            </a:r>
            <a:endParaRPr lang="en-US" dirty="0">
              <a:latin typeface="+mn-lt"/>
            </a:endParaRPr>
          </a:p>
        </p:txBody>
      </p:sp>
      <p:sp>
        <p:nvSpPr>
          <p:cNvPr id="3" name="Content Placeholder 2">
            <a:extLst>
              <a:ext uri="{FF2B5EF4-FFF2-40B4-BE49-F238E27FC236}">
                <a16:creationId xmlns:a16="http://schemas.microsoft.com/office/drawing/2014/main" id="{4668C442-6A9C-EEEE-A950-E1D646F5F874}"/>
              </a:ext>
            </a:extLst>
          </p:cNvPr>
          <p:cNvSpPr>
            <a:spLocks noGrp="1"/>
          </p:cNvSpPr>
          <p:nvPr>
            <p:ph idx="1"/>
          </p:nvPr>
        </p:nvSpPr>
        <p:spPr>
          <a:xfrm>
            <a:off x="1451579" y="1853754"/>
            <a:ext cx="9603275" cy="4199727"/>
          </a:xfrm>
        </p:spPr>
        <p:txBody>
          <a:bodyPr>
            <a:normAutofit lnSpcReduction="10000"/>
          </a:bodyPr>
          <a:lstStyle/>
          <a:p>
            <a:pPr marL="0" indent="0">
              <a:buNone/>
            </a:pPr>
            <a:r>
              <a:rPr lang="en-US" sz="2800" dirty="0"/>
              <a:t>3 Common Deficiencies note in church leaders who also served in secular leadership</a:t>
            </a:r>
          </a:p>
          <a:p>
            <a:pPr marL="0" indent="0">
              <a:buNone/>
            </a:pPr>
            <a:r>
              <a:rPr lang="en-US" sz="2800" dirty="0"/>
              <a:t>1)	Spiritual Deficiency</a:t>
            </a:r>
          </a:p>
          <a:p>
            <a:pPr marL="0" indent="0">
              <a:buNone/>
            </a:pPr>
            <a:endParaRPr lang="en-US" sz="2800" dirty="0"/>
          </a:p>
          <a:p>
            <a:pPr marL="0" indent="0">
              <a:buNone/>
            </a:pPr>
            <a:r>
              <a:rPr lang="en-US" sz="2800" dirty="0"/>
              <a:t>2)	Emotional Deficiency</a:t>
            </a:r>
          </a:p>
          <a:p>
            <a:pPr marL="0" indent="0">
              <a:buNone/>
            </a:pPr>
            <a:endParaRPr lang="en-US" sz="2800" dirty="0"/>
          </a:p>
          <a:p>
            <a:pPr marL="0" indent="0">
              <a:buNone/>
            </a:pPr>
            <a:r>
              <a:rPr lang="en-US" sz="2800" dirty="0"/>
              <a:t>3)	Intellectual Deficiency </a:t>
            </a:r>
          </a:p>
          <a:p>
            <a:endParaRPr lang="en-US" dirty="0"/>
          </a:p>
          <a:p>
            <a:endParaRPr lang="en-US" dirty="0"/>
          </a:p>
        </p:txBody>
      </p:sp>
    </p:spTree>
    <p:extLst>
      <p:ext uri="{BB962C8B-B14F-4D97-AF65-F5344CB8AC3E}">
        <p14:creationId xmlns:p14="http://schemas.microsoft.com/office/powerpoint/2010/main" val="37095193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{015BF8D4-403F-0D4A-9D5C-0D5E0E135E15}tf10001119</Template>
  <TotalTime>7369</TotalTime>
  <Words>993</Words>
  <Application>Microsoft Macintosh PowerPoint</Application>
  <PresentationFormat>Widescreen</PresentationFormat>
  <Paragraphs>91</Paragraphs>
  <Slides>23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23</vt:i4>
      </vt:variant>
    </vt:vector>
  </HeadingPairs>
  <TitlesOfParts>
    <vt:vector size="27" baseType="lpstr">
      <vt:lpstr>Arial</vt:lpstr>
      <vt:lpstr>Calibri</vt:lpstr>
      <vt:lpstr>Gill Sans MT</vt:lpstr>
      <vt:lpstr>Gallery</vt:lpstr>
      <vt:lpstr>Transformational Leadership</vt:lpstr>
      <vt:lpstr>Transformational Leadership</vt:lpstr>
      <vt:lpstr>Transformational Leadership 3 Sessions</vt:lpstr>
      <vt:lpstr>You Matter</vt:lpstr>
      <vt:lpstr>You Matter</vt:lpstr>
      <vt:lpstr>You Matter</vt:lpstr>
      <vt:lpstr>You Matter</vt:lpstr>
      <vt:lpstr>You Matter</vt:lpstr>
      <vt:lpstr>You Matter</vt:lpstr>
      <vt:lpstr>You Matter</vt:lpstr>
      <vt:lpstr>You Matter</vt:lpstr>
      <vt:lpstr>You Matter - Spiritual</vt:lpstr>
      <vt:lpstr>You Matter - Spiritual</vt:lpstr>
      <vt:lpstr>You Matter - Spiritual</vt:lpstr>
      <vt:lpstr>You Matter - Emotionally</vt:lpstr>
      <vt:lpstr>You Matter - Emotionally</vt:lpstr>
      <vt:lpstr>You Matter - Emotionally</vt:lpstr>
      <vt:lpstr>You Matter - Emotionally</vt:lpstr>
      <vt:lpstr>You Matter - Emotionally</vt:lpstr>
      <vt:lpstr>You Matter - Emotionally</vt:lpstr>
      <vt:lpstr>You Matter - Intellectually</vt:lpstr>
      <vt:lpstr>You Matter - Intellectually</vt:lpstr>
      <vt:lpstr>You Matter - Intellectually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Transformational Leadership</dc:title>
  <dc:creator>dhperson62@gmail.com</dc:creator>
  <cp:lastModifiedBy>dhperson62@gmail.com</cp:lastModifiedBy>
  <cp:revision>11</cp:revision>
  <dcterms:created xsi:type="dcterms:W3CDTF">2023-02-17T23:02:55Z</dcterms:created>
  <dcterms:modified xsi:type="dcterms:W3CDTF">2023-03-14T22:46:58Z</dcterms:modified>
</cp:coreProperties>
</file>