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Agrandir Medium" pitchFamily="2" charset="77"/>
      <p:regular r:id="rId14"/>
    </p:embeddedFont>
    <p:embeddedFont>
      <p:font typeface="Agrandir Medium Bold" pitchFamily="2" charset="77"/>
      <p:regular r:id="rId15"/>
      <p:bold r:id="rId16"/>
    </p:embeddedFont>
    <p:embeddedFont>
      <p:font typeface="Agrandir Narrow Medium" pitchFamily="2" charset="77"/>
      <p:regular r:id="rId17"/>
    </p:embeddedFont>
    <p:embeddedFont>
      <p:font typeface="Agrandir Narrow Medium Bold" pitchFamily="2" charset="77"/>
      <p:regular r:id="rId18"/>
      <p:bold r:id="rId19"/>
    </p:embeddedFont>
    <p:embeddedFont>
      <p:font typeface="Agrandir Narrow Medium Italics" pitchFamily="2" charset="77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eeling Passionate" panose="02000500000000000000" pitchFamily="2" charset="0"/>
      <p:regular r:id="rId26"/>
    </p:embeddedFont>
    <p:embeddedFont>
      <p:font typeface="Fira Sans Medium" panose="020F0502020204030204" pitchFamily="34" charset="0"/>
      <p:regular r:id="rId27"/>
      <p:italic r:id="rId28"/>
    </p:embeddedFont>
    <p:embeddedFont>
      <p:font typeface="Fira Sans Medium Bold" panose="020B06030500000200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99" autoAdjust="0"/>
  </p:normalViewPr>
  <p:slideViewPr>
    <p:cSldViewPr>
      <p:cViewPr varScale="1">
        <p:scale>
          <a:sx n="70" d="100"/>
          <a:sy n="70" d="100"/>
        </p:scale>
        <p:origin x="84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174067" y="7719028"/>
            <a:ext cx="10092162" cy="2567972"/>
            <a:chOff x="0" y="0"/>
            <a:chExt cx="2658018" cy="6763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58018" cy="676338"/>
            </a:xfrm>
            <a:custGeom>
              <a:avLst/>
              <a:gdLst/>
              <a:ahLst/>
              <a:cxnLst/>
              <a:rect l="l" t="t" r="r" b="b"/>
              <a:pathLst>
                <a:path w="2658018" h="676338">
                  <a:moveTo>
                    <a:pt x="39123" y="0"/>
                  </a:moveTo>
                  <a:lnTo>
                    <a:pt x="2618895" y="0"/>
                  </a:lnTo>
                  <a:cubicBezTo>
                    <a:pt x="2640502" y="0"/>
                    <a:pt x="2658018" y="17516"/>
                    <a:pt x="2658018" y="39123"/>
                  </a:cubicBezTo>
                  <a:lnTo>
                    <a:pt x="2658018" y="637215"/>
                  </a:lnTo>
                  <a:cubicBezTo>
                    <a:pt x="2658018" y="658822"/>
                    <a:pt x="2640502" y="676338"/>
                    <a:pt x="2618895" y="676338"/>
                  </a:cubicBezTo>
                  <a:lnTo>
                    <a:pt x="39123" y="676338"/>
                  </a:lnTo>
                  <a:cubicBezTo>
                    <a:pt x="17516" y="676338"/>
                    <a:pt x="0" y="658822"/>
                    <a:pt x="0" y="637215"/>
                  </a:cubicBezTo>
                  <a:lnTo>
                    <a:pt x="0" y="39123"/>
                  </a:lnTo>
                  <a:cubicBezTo>
                    <a:pt x="0" y="17516"/>
                    <a:pt x="17516" y="0"/>
                    <a:pt x="39123" y="0"/>
                  </a:cubicBezTo>
                  <a:close/>
                </a:path>
              </a:pathLst>
            </a:custGeom>
            <a:solidFill>
              <a:srgbClr val="6B25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23052" y="7924697"/>
            <a:ext cx="9450893" cy="1850193"/>
            <a:chOff x="-192623" y="158108"/>
            <a:chExt cx="12601192" cy="2466924"/>
          </a:xfrm>
        </p:grpSpPr>
        <p:sp>
          <p:nvSpPr>
            <p:cNvPr id="7" name="TextBox 7"/>
            <p:cNvSpPr txBox="1"/>
            <p:nvPr/>
          </p:nvSpPr>
          <p:spPr>
            <a:xfrm>
              <a:off x="-192623" y="158108"/>
              <a:ext cx="12408569" cy="1577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820"/>
                </a:lnSpc>
              </a:pPr>
              <a:r>
                <a:rPr lang="en-US" sz="6300" spc="189" dirty="0">
                  <a:solidFill>
                    <a:srgbClr val="FFFFFF"/>
                  </a:solidFill>
                  <a:latin typeface="Agrandir Narrow Medium Bold"/>
                </a:rPr>
                <a:t>FOCUS ON PEOPLE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637606"/>
              <a:ext cx="12408569" cy="9874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2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367519" y="8933324"/>
            <a:ext cx="10092162" cy="991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43"/>
              </a:lnSpc>
              <a:spcBef>
                <a:spcPct val="0"/>
              </a:spcBef>
            </a:pPr>
            <a:r>
              <a:rPr lang="en-US" sz="5817" spc="29" dirty="0">
                <a:solidFill>
                  <a:srgbClr val="FFFFFF"/>
                </a:solidFill>
                <a:latin typeface="Feeling Passionate"/>
              </a:rPr>
              <a:t>Leading Amidst Distractions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2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646" r="15927"/>
          <a:stretch>
            <a:fillRect/>
          </a:stretch>
        </p:blipFill>
        <p:spPr>
          <a:xfrm>
            <a:off x="7924800" y="0"/>
            <a:ext cx="103632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3063719"/>
            <a:ext cx="7568498" cy="1914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49"/>
              </a:lnSpc>
            </a:pPr>
            <a:r>
              <a:rPr lang="en-US" sz="13499">
                <a:solidFill>
                  <a:srgbClr val="FFFFFF"/>
                </a:solidFill>
                <a:latin typeface="Feeling Passionate"/>
              </a:rPr>
              <a:t>Serve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8830" y="4762500"/>
            <a:ext cx="7370838" cy="4017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  <a:spcBef>
                <a:spcPct val="0"/>
              </a:spcBef>
            </a:pPr>
            <a:r>
              <a:rPr lang="en-US" sz="5800" dirty="0">
                <a:solidFill>
                  <a:srgbClr val="FFFFFF"/>
                </a:solidFill>
                <a:latin typeface="Agrandir Medium"/>
              </a:rPr>
              <a:t>Write the vision and make it plain on tablets, that he may run who reads it.</a:t>
            </a:r>
          </a:p>
          <a:p>
            <a:pPr algn="r">
              <a:lnSpc>
                <a:spcPts val="4840"/>
              </a:lnSpc>
              <a:spcBef>
                <a:spcPct val="0"/>
              </a:spcBef>
            </a:pPr>
            <a:r>
              <a:rPr lang="en-US" sz="4400" dirty="0">
                <a:solidFill>
                  <a:srgbClr val="FFFFFF"/>
                </a:solidFill>
                <a:latin typeface="Agrandir Medium"/>
              </a:rPr>
              <a:t>Habakkuk 2:2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2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41926" y="2202760"/>
            <a:ext cx="14099232" cy="1986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6400">
                <a:solidFill>
                  <a:srgbClr val="FFFFFF"/>
                </a:solidFill>
                <a:latin typeface="Agrandir Medium"/>
              </a:rPr>
              <a:t>Clarity affords focus.</a:t>
            </a:r>
          </a:p>
          <a:p>
            <a:pPr algn="ctr">
              <a:lnSpc>
                <a:spcPts val="7040"/>
              </a:lnSpc>
              <a:spcBef>
                <a:spcPct val="0"/>
              </a:spcBef>
            </a:pPr>
            <a:r>
              <a:rPr lang="en-US" sz="6400">
                <a:solidFill>
                  <a:srgbClr val="FFFFFF"/>
                </a:solidFill>
                <a:latin typeface="Agrandir Medium"/>
              </a:rPr>
              <a:t>                                  --Thomas Leonard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5224164"/>
            <a:ext cx="18288000" cy="271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grandir Medium"/>
              </a:rPr>
              <a:t>Clarity of vision is the key to achieving your objectives.</a:t>
            </a:r>
          </a:p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grandir Medium"/>
              </a:rPr>
              <a:t>                   --Tom Steyer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E8982E05-3DAA-8A8E-99CA-8A51A37A0ED6}"/>
              </a:ext>
            </a:extLst>
          </p:cNvPr>
          <p:cNvGrpSpPr/>
          <p:nvPr/>
        </p:nvGrpSpPr>
        <p:grpSpPr>
          <a:xfrm>
            <a:off x="0" y="7741072"/>
            <a:ext cx="10624457" cy="2567972"/>
            <a:chOff x="0" y="0"/>
            <a:chExt cx="2658018" cy="676338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9E2DD7D8-B9EA-FBCA-24B0-42F063E2A1E9}"/>
                </a:ext>
              </a:extLst>
            </p:cNvPr>
            <p:cNvSpPr/>
            <p:nvPr/>
          </p:nvSpPr>
          <p:spPr>
            <a:xfrm>
              <a:off x="0" y="0"/>
              <a:ext cx="2658018" cy="676338"/>
            </a:xfrm>
            <a:custGeom>
              <a:avLst/>
              <a:gdLst/>
              <a:ahLst/>
              <a:cxnLst/>
              <a:rect l="l" t="t" r="r" b="b"/>
              <a:pathLst>
                <a:path w="2658018" h="676338">
                  <a:moveTo>
                    <a:pt x="39123" y="0"/>
                  </a:moveTo>
                  <a:lnTo>
                    <a:pt x="2618895" y="0"/>
                  </a:lnTo>
                  <a:cubicBezTo>
                    <a:pt x="2640502" y="0"/>
                    <a:pt x="2658018" y="17516"/>
                    <a:pt x="2658018" y="39123"/>
                  </a:cubicBezTo>
                  <a:lnTo>
                    <a:pt x="2658018" y="637215"/>
                  </a:lnTo>
                  <a:cubicBezTo>
                    <a:pt x="2658018" y="658822"/>
                    <a:pt x="2640502" y="676338"/>
                    <a:pt x="2618895" y="676338"/>
                  </a:cubicBezTo>
                  <a:lnTo>
                    <a:pt x="39123" y="676338"/>
                  </a:lnTo>
                  <a:cubicBezTo>
                    <a:pt x="17516" y="676338"/>
                    <a:pt x="0" y="658822"/>
                    <a:pt x="0" y="637215"/>
                  </a:cubicBezTo>
                  <a:lnTo>
                    <a:pt x="0" y="39123"/>
                  </a:lnTo>
                  <a:cubicBezTo>
                    <a:pt x="0" y="17516"/>
                    <a:pt x="17516" y="0"/>
                    <a:pt x="39123" y="0"/>
                  </a:cubicBezTo>
                  <a:close/>
                </a:path>
              </a:pathLst>
            </a:custGeom>
            <a:solidFill>
              <a:srgbClr val="6B2584"/>
            </a:solidFill>
          </p:spPr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19AD66B7-5FD8-A5BA-E1A0-0333CAC32B47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8600" y="8267700"/>
            <a:ext cx="11486994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Fira Sans Medium"/>
              </a:rPr>
              <a:t>What are you taking away?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2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257800" y="0"/>
            <a:ext cx="12884806" cy="10287000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865" r="-1486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45394" y="2095500"/>
            <a:ext cx="6477000" cy="5724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200" dirty="0">
                <a:solidFill>
                  <a:srgbClr val="FFFFFF"/>
                </a:solidFill>
                <a:latin typeface="Agrandir Medium"/>
              </a:rPr>
              <a:t>How do you ensure that a major part </a:t>
            </a:r>
          </a:p>
          <a:p>
            <a:r>
              <a:rPr lang="en-US" sz="6200" dirty="0">
                <a:solidFill>
                  <a:srgbClr val="FFFFFF"/>
                </a:solidFill>
                <a:latin typeface="Agrandir Medium"/>
              </a:rPr>
              <a:t>of your focus </a:t>
            </a:r>
          </a:p>
          <a:p>
            <a:r>
              <a:rPr lang="en-US" sz="6200" dirty="0">
                <a:solidFill>
                  <a:srgbClr val="FFFFFF"/>
                </a:solidFill>
                <a:latin typeface="Agrandir Medium"/>
              </a:rPr>
              <a:t>is on the people you lead?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2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227" r="128" b="1491"/>
          <a:stretch>
            <a:fillRect/>
          </a:stretch>
        </p:blipFill>
        <p:spPr>
          <a:xfrm>
            <a:off x="8171539" y="0"/>
            <a:ext cx="10308277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3346" y="4046895"/>
            <a:ext cx="7132957" cy="295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9"/>
              </a:lnSpc>
            </a:pPr>
            <a:r>
              <a:rPr lang="en-US" sz="6099" spc="182">
                <a:solidFill>
                  <a:srgbClr val="FFFFFF"/>
                </a:solidFill>
                <a:latin typeface="Agrandir Narrow Medium"/>
              </a:rPr>
              <a:t>of U.S. workforce is made up of</a:t>
            </a:r>
          </a:p>
          <a:p>
            <a:pPr algn="ctr">
              <a:lnSpc>
                <a:spcPts val="7319"/>
              </a:lnSpc>
            </a:pPr>
            <a:r>
              <a:rPr lang="en-US" sz="6099" spc="182">
                <a:solidFill>
                  <a:srgbClr val="FFFFFF"/>
                </a:solidFill>
                <a:latin typeface="Agrandir Narrow Medium"/>
              </a:rPr>
              <a:t> </a:t>
            </a:r>
            <a:r>
              <a:rPr lang="en-US" sz="6099" spc="182">
                <a:solidFill>
                  <a:srgbClr val="FFFFFF"/>
                </a:solidFill>
                <a:latin typeface="Agrandir Narrow Medium Italics"/>
              </a:rPr>
              <a:t>quiet quitters.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5576" y="2565870"/>
            <a:ext cx="7568498" cy="1513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0"/>
              </a:lnSpc>
            </a:pPr>
            <a:r>
              <a:rPr lang="en-US" sz="8900">
                <a:solidFill>
                  <a:srgbClr val="FFFFFF"/>
                </a:solidFill>
                <a:latin typeface="Agrandir Medium Bold"/>
              </a:rPr>
              <a:t>at least 50%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05200" y="9486900"/>
            <a:ext cx="4867725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105" dirty="0">
                <a:solidFill>
                  <a:srgbClr val="FFFFFF"/>
                </a:solidFill>
                <a:latin typeface="Fira Sans Medium Bold"/>
              </a:rPr>
              <a:t>According to Gallup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2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38" r="3722"/>
          <a:stretch>
            <a:fillRect/>
          </a:stretch>
        </p:blipFill>
        <p:spPr>
          <a:xfrm>
            <a:off x="7370838" y="0"/>
            <a:ext cx="10917162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291424"/>
            <a:ext cx="7568498" cy="4994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50"/>
              </a:lnSpc>
            </a:pPr>
            <a:r>
              <a:rPr lang="en-US" sz="8500">
                <a:solidFill>
                  <a:srgbClr val="FFFFFF"/>
                </a:solidFill>
                <a:latin typeface="Agrandir Medium"/>
              </a:rPr>
              <a:t>People don't quit their job;</a:t>
            </a:r>
          </a:p>
          <a:p>
            <a:pPr algn="ctr">
              <a:lnSpc>
                <a:spcPts val="9350"/>
              </a:lnSpc>
            </a:pPr>
            <a:r>
              <a:rPr lang="en-US" sz="8500">
                <a:solidFill>
                  <a:srgbClr val="FFFFFF"/>
                </a:solidFill>
                <a:latin typeface="Agrandir Medium"/>
              </a:rPr>
              <a:t>they quit </a:t>
            </a:r>
          </a:p>
          <a:p>
            <a:pPr algn="ctr">
              <a:lnSpc>
                <a:spcPts val="9350"/>
              </a:lnSpc>
            </a:pPr>
            <a:r>
              <a:rPr lang="en-US" sz="8500">
                <a:solidFill>
                  <a:srgbClr val="FFFFFF"/>
                </a:solidFill>
                <a:latin typeface="Agrandir Medium"/>
              </a:rPr>
              <a:t>their boss.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2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0621" r="14188"/>
          <a:stretch>
            <a:fillRect/>
          </a:stretch>
        </p:blipFill>
        <p:spPr>
          <a:xfrm>
            <a:off x="9296400" y="0"/>
            <a:ext cx="89916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3346" y="557216"/>
            <a:ext cx="6755773" cy="240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199" spc="215">
                <a:solidFill>
                  <a:srgbClr val="FFFFFF"/>
                </a:solidFill>
                <a:latin typeface="Agrandir Medium Bold"/>
              </a:rPr>
              <a:t>What are the </a:t>
            </a:r>
          </a:p>
          <a:p>
            <a:pPr algn="ctr">
              <a:lnSpc>
                <a:spcPts val="8639"/>
              </a:lnSpc>
            </a:pPr>
            <a:r>
              <a:rPr lang="en-US" sz="7199" spc="215">
                <a:solidFill>
                  <a:srgbClr val="FFFFFF"/>
                </a:solidFill>
                <a:latin typeface="Agrandir Medium Bold"/>
              </a:rPr>
              <a:t>problems?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443842" y="3207216"/>
            <a:ext cx="9303433" cy="5492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1075" lvl="1" indent="-550538">
              <a:buFont typeface="Arial"/>
              <a:buChar char="•"/>
            </a:pPr>
            <a:r>
              <a:rPr lang="en-US" sz="5099" spc="25" dirty="0">
                <a:solidFill>
                  <a:srgbClr val="FFFFFF"/>
                </a:solidFill>
                <a:latin typeface="Agrandir Medium"/>
              </a:rPr>
              <a:t>Clarity of Expectations</a:t>
            </a:r>
          </a:p>
          <a:p>
            <a:pPr marL="1101075" lvl="1" indent="-550538">
              <a:buFont typeface="Arial"/>
              <a:buChar char="•"/>
            </a:pPr>
            <a:r>
              <a:rPr lang="en-US" sz="5099" spc="25" dirty="0">
                <a:solidFill>
                  <a:srgbClr val="FFFFFF"/>
                </a:solidFill>
                <a:latin typeface="Agrandir Medium"/>
              </a:rPr>
              <a:t>Opportunities to learn and grow</a:t>
            </a:r>
          </a:p>
          <a:p>
            <a:pPr marL="1101075" lvl="1" indent="-550538">
              <a:buFont typeface="Arial"/>
              <a:buChar char="•"/>
            </a:pPr>
            <a:r>
              <a:rPr lang="en-US" sz="5099" spc="25" dirty="0">
                <a:solidFill>
                  <a:srgbClr val="FFFFFF"/>
                </a:solidFill>
                <a:latin typeface="Agrandir Medium"/>
              </a:rPr>
              <a:t>Feeling cared about</a:t>
            </a:r>
          </a:p>
          <a:p>
            <a:pPr marL="1101075" lvl="1" indent="-550538">
              <a:buFont typeface="Arial"/>
              <a:buChar char="•"/>
            </a:pPr>
            <a:r>
              <a:rPr lang="en-US" sz="5099" spc="25" dirty="0">
                <a:solidFill>
                  <a:srgbClr val="FFFFFF"/>
                </a:solidFill>
                <a:latin typeface="Agrandir Medium"/>
              </a:rPr>
              <a:t>Connection to the organization's mission or purpose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48382" y="9592700"/>
            <a:ext cx="4912686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105" dirty="0">
                <a:solidFill>
                  <a:srgbClr val="FFFFFF"/>
                </a:solidFill>
                <a:latin typeface="Fira Sans Medium Bold"/>
              </a:rPr>
              <a:t>According to Gallup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2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580" r="14580"/>
          <a:stretch>
            <a:fillRect/>
          </a:stretch>
        </p:blipFill>
        <p:spPr>
          <a:xfrm>
            <a:off x="7370838" y="0"/>
            <a:ext cx="10917162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3063719"/>
            <a:ext cx="7568498" cy="1914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49"/>
              </a:lnSpc>
            </a:pPr>
            <a:r>
              <a:rPr lang="en-US" sz="13499">
                <a:solidFill>
                  <a:srgbClr val="FFFFFF"/>
                </a:solidFill>
                <a:latin typeface="Feeling Passionate"/>
              </a:rPr>
              <a:t>Love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5935" y="5019675"/>
            <a:ext cx="7027664" cy="24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grandir Medium"/>
              </a:rPr>
              <a:t>Let love be without</a:t>
            </a:r>
          </a:p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grandir Medium"/>
              </a:rPr>
              <a:t> hypocrisy. </a:t>
            </a:r>
          </a:p>
          <a:p>
            <a:pPr algn="r">
              <a:lnSpc>
                <a:spcPts val="4840"/>
              </a:lnSpc>
              <a:spcBef>
                <a:spcPct val="0"/>
              </a:spcBef>
            </a:pPr>
            <a:r>
              <a:rPr lang="en-US" sz="4400">
                <a:solidFill>
                  <a:srgbClr val="FFFFFF"/>
                </a:solidFill>
                <a:latin typeface="Agrandir Medium"/>
              </a:rPr>
              <a:t>Romans 12:9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2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533642"/>
            <a:ext cx="17665799" cy="8187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  <a:spcBef>
                <a:spcPct val="0"/>
              </a:spcBef>
            </a:pPr>
            <a:r>
              <a:rPr lang="en-US" sz="6400">
                <a:solidFill>
                  <a:srgbClr val="FFFFFF"/>
                </a:solidFill>
                <a:latin typeface="Agrandir Medium"/>
              </a:rPr>
              <a:t>"I've learned that people will forget </a:t>
            </a:r>
          </a:p>
          <a:p>
            <a:pPr algn="ctr">
              <a:lnSpc>
                <a:spcPts val="7040"/>
              </a:lnSpc>
              <a:spcBef>
                <a:spcPct val="0"/>
              </a:spcBef>
            </a:pPr>
            <a:r>
              <a:rPr lang="en-US" sz="6400">
                <a:solidFill>
                  <a:srgbClr val="FFFFFF"/>
                </a:solidFill>
                <a:latin typeface="Agrandir Medium"/>
              </a:rPr>
              <a:t>what you said, people will forget what you did, but people will never forget how you made them feel."</a:t>
            </a:r>
          </a:p>
          <a:p>
            <a:pPr algn="ctr">
              <a:lnSpc>
                <a:spcPts val="7040"/>
              </a:lnSpc>
              <a:spcBef>
                <a:spcPct val="0"/>
              </a:spcBef>
            </a:pPr>
            <a:r>
              <a:rPr lang="en-US" sz="6400">
                <a:solidFill>
                  <a:srgbClr val="FFFFFF"/>
                </a:solidFill>
                <a:latin typeface="Agrandir Medium"/>
              </a:rPr>
              <a:t>              -- Maya Angelou</a:t>
            </a:r>
          </a:p>
          <a:p>
            <a:pPr algn="ctr">
              <a:lnSpc>
                <a:spcPts val="7040"/>
              </a:lnSpc>
              <a:spcBef>
                <a:spcPct val="0"/>
              </a:spcBef>
            </a:pPr>
            <a:endParaRPr lang="en-US" sz="6400">
              <a:solidFill>
                <a:srgbClr val="FFFFFF"/>
              </a:solidFill>
              <a:latin typeface="Agrandir Medium"/>
            </a:endParaRPr>
          </a:p>
          <a:p>
            <a:pPr algn="ctr">
              <a:lnSpc>
                <a:spcPts val="7040"/>
              </a:lnSpc>
              <a:spcBef>
                <a:spcPct val="0"/>
              </a:spcBef>
            </a:pPr>
            <a:r>
              <a:rPr lang="en-US" sz="6400">
                <a:solidFill>
                  <a:srgbClr val="FFFFFF"/>
                </a:solidFill>
                <a:latin typeface="Agrandir Medium"/>
              </a:rPr>
              <a:t> </a:t>
            </a:r>
          </a:p>
          <a:p>
            <a:pPr algn="ctr">
              <a:lnSpc>
                <a:spcPts val="7040"/>
              </a:lnSpc>
              <a:spcBef>
                <a:spcPct val="0"/>
              </a:spcBef>
            </a:pPr>
            <a:endParaRPr lang="en-US" sz="6400">
              <a:solidFill>
                <a:srgbClr val="FFFFFF"/>
              </a:solidFill>
              <a:latin typeface="Agrandir Medium"/>
            </a:endParaRPr>
          </a:p>
          <a:p>
            <a:pPr algn="ctr">
              <a:lnSpc>
                <a:spcPts val="7040"/>
              </a:lnSpc>
              <a:spcBef>
                <a:spcPct val="0"/>
              </a:spcBef>
            </a:pPr>
            <a:r>
              <a:rPr lang="en-US" sz="6400">
                <a:solidFill>
                  <a:srgbClr val="FFFFFF"/>
                </a:solidFill>
                <a:latin typeface="Agrandir Medium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2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580" r="14580"/>
          <a:stretch>
            <a:fillRect/>
          </a:stretch>
        </p:blipFill>
        <p:spPr>
          <a:xfrm>
            <a:off x="7370838" y="0"/>
            <a:ext cx="10917162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3063719"/>
            <a:ext cx="7568498" cy="1914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49"/>
              </a:lnSpc>
            </a:pPr>
            <a:r>
              <a:rPr lang="en-US" sz="13499">
                <a:solidFill>
                  <a:srgbClr val="FFFFFF"/>
                </a:solidFill>
                <a:latin typeface="Feeling Passionate"/>
              </a:rPr>
              <a:t>Grow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4854408"/>
            <a:ext cx="7189173" cy="3314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grandir Medium"/>
              </a:rPr>
              <a:t>And whatever you do, do it heartily, </a:t>
            </a:r>
          </a:p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grandir Medium"/>
              </a:rPr>
              <a:t>as to the Lord. </a:t>
            </a:r>
          </a:p>
          <a:p>
            <a:pPr algn="r">
              <a:lnSpc>
                <a:spcPts val="4840"/>
              </a:lnSpc>
              <a:spcBef>
                <a:spcPct val="0"/>
              </a:spcBef>
            </a:pPr>
            <a:r>
              <a:rPr lang="en-US" sz="4400">
                <a:solidFill>
                  <a:srgbClr val="FFFFFF"/>
                </a:solidFill>
                <a:latin typeface="Agrandir Medium"/>
              </a:rPr>
              <a:t>Colossians 3:23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2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104686"/>
            <a:ext cx="18288000" cy="4643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  <a:spcBef>
                <a:spcPct val="0"/>
              </a:spcBef>
            </a:pPr>
            <a:r>
              <a:rPr lang="en-US" sz="6400">
                <a:solidFill>
                  <a:srgbClr val="FFFFFF"/>
                </a:solidFill>
                <a:latin typeface="Agrandir Medium"/>
              </a:rPr>
              <a:t>"The growth and development of people is the highest calling of leadership."</a:t>
            </a:r>
          </a:p>
          <a:p>
            <a:pPr algn="ctr">
              <a:lnSpc>
                <a:spcPts val="7040"/>
              </a:lnSpc>
              <a:spcBef>
                <a:spcPct val="0"/>
              </a:spcBef>
            </a:pPr>
            <a:r>
              <a:rPr lang="en-US" sz="6400">
                <a:solidFill>
                  <a:srgbClr val="FFFFFF"/>
                </a:solidFill>
                <a:latin typeface="Agrandir Medium"/>
              </a:rPr>
              <a:t>                -- Harvey S. Firestone</a:t>
            </a:r>
          </a:p>
          <a:p>
            <a:pPr algn="ctr">
              <a:lnSpc>
                <a:spcPts val="7040"/>
              </a:lnSpc>
              <a:spcBef>
                <a:spcPct val="0"/>
              </a:spcBef>
            </a:pPr>
            <a:endParaRPr lang="en-US" sz="6400">
              <a:solidFill>
                <a:srgbClr val="FFFFFF"/>
              </a:solidFill>
              <a:latin typeface="Agrandir Medium"/>
            </a:endParaRPr>
          </a:p>
          <a:p>
            <a:pPr algn="ctr">
              <a:lnSpc>
                <a:spcPts val="7040"/>
              </a:lnSpc>
              <a:spcBef>
                <a:spcPct val="0"/>
              </a:spcBef>
            </a:pPr>
            <a:r>
              <a:rPr lang="en-US" sz="6400">
                <a:solidFill>
                  <a:srgbClr val="FFFFFF"/>
                </a:solidFill>
                <a:latin typeface="Agrandir Medium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215</Words>
  <Application>Microsoft Macintosh PowerPoint</Application>
  <PresentationFormat>Custom</PresentationFormat>
  <Paragraphs>46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Agrandir Medium</vt:lpstr>
      <vt:lpstr>Agrandir Narrow Medium</vt:lpstr>
      <vt:lpstr>Agrandir Medium Bold</vt:lpstr>
      <vt:lpstr>Fira Sans Medium Bold</vt:lpstr>
      <vt:lpstr>Feeling Passionate</vt:lpstr>
      <vt:lpstr>Agrandir Narrow Medium Italics</vt:lpstr>
      <vt:lpstr>Agrandir Narrow Medium Bold</vt:lpstr>
      <vt:lpstr>Calibri</vt:lpstr>
      <vt:lpstr>Fira Sans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IBC Focus on People: The Key to Leading Amidst Distractions</dc:title>
  <cp:lastModifiedBy>dhperson62@gmail.com</cp:lastModifiedBy>
  <cp:revision>3</cp:revision>
  <dcterms:created xsi:type="dcterms:W3CDTF">2006-08-16T00:00:00Z</dcterms:created>
  <dcterms:modified xsi:type="dcterms:W3CDTF">2022-11-13T18:37:26Z</dcterms:modified>
  <dc:identifier>DAFNdeQQVCE</dc:identifier>
</cp:coreProperties>
</file>