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5" r:id="rId3"/>
    <p:sldId id="268" r:id="rId4"/>
    <p:sldId id="286" r:id="rId5"/>
    <p:sldId id="287" r:id="rId6"/>
    <p:sldId id="288" r:id="rId7"/>
    <p:sldId id="291" r:id="rId8"/>
    <p:sldId id="290" r:id="rId9"/>
    <p:sldId id="289" r:id="rId10"/>
    <p:sldId id="292" r:id="rId11"/>
    <p:sldId id="293" r:id="rId12"/>
    <p:sldId id="294" r:id="rId13"/>
    <p:sldId id="295" r:id="rId14"/>
    <p:sldId id="282" r:id="rId15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4660"/>
  </p:normalViewPr>
  <p:slideViewPr>
    <p:cSldViewPr snapToGrid="0">
      <p:cViewPr varScale="1">
        <p:scale>
          <a:sx n="86" d="100"/>
          <a:sy n="86" d="100"/>
        </p:scale>
        <p:origin x="5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Evwgu369Jw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ith her hand on her face&#10;&#10;Description automatically generated with low confidence">
            <a:extLst>
              <a:ext uri="{FF2B5EF4-FFF2-40B4-BE49-F238E27FC236}">
                <a16:creationId xmlns:a16="http://schemas.microsoft.com/office/drawing/2014/main" id="{94F5B953-93FE-4217-8450-5B2A5D92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939" y="3986494"/>
            <a:ext cx="2554835" cy="18928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0DBFFA-1106-4EF7-81EF-A96760A82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370" y="2331120"/>
            <a:ext cx="8771138" cy="1053862"/>
          </a:xfrm>
        </p:spPr>
        <p:txBody>
          <a:bodyPr>
            <a:no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Leading with Empathy</a:t>
            </a:r>
          </a:p>
        </p:txBody>
      </p:sp>
      <p:pic>
        <p:nvPicPr>
          <p:cNvPr id="12" name="Picture 11" descr="Elderly mother hugging daughter">
            <a:extLst>
              <a:ext uri="{FF2B5EF4-FFF2-40B4-BE49-F238E27FC236}">
                <a16:creationId xmlns:a16="http://schemas.microsoft.com/office/drawing/2014/main" id="{F31793BB-A31F-4FEC-A24C-0028D0B94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752" y="3986494"/>
            <a:ext cx="2758248" cy="1892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Woman comforting friend">
            <a:extLst>
              <a:ext uri="{FF2B5EF4-FFF2-40B4-BE49-F238E27FC236}">
                <a16:creationId xmlns:a16="http://schemas.microsoft.com/office/drawing/2014/main" id="{A3147C40-C795-425E-809A-A2B49419F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774" y="3989542"/>
            <a:ext cx="2834640" cy="188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Two men hugging">
            <a:extLst>
              <a:ext uri="{FF2B5EF4-FFF2-40B4-BE49-F238E27FC236}">
                <a16:creationId xmlns:a16="http://schemas.microsoft.com/office/drawing/2014/main" id="{3F1E9647-217B-4DE3-99F2-9215775A2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40" y="3989542"/>
            <a:ext cx="2834640" cy="1892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Child with brown eyes">
            <a:extLst>
              <a:ext uri="{FF2B5EF4-FFF2-40B4-BE49-F238E27FC236}">
                <a16:creationId xmlns:a16="http://schemas.microsoft.com/office/drawing/2014/main" id="{12AE413B-17A4-406C-AEB0-7C6424D8CB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936190">
            <a:off x="746553" y="827525"/>
            <a:ext cx="2140742" cy="142746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32023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BFFA-1106-4EF7-81EF-A96760A82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46" y="4500788"/>
            <a:ext cx="10724225" cy="2243470"/>
          </a:xfrm>
        </p:spPr>
        <p:txBody>
          <a:bodyPr>
            <a:no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Notice</a:t>
            </a:r>
            <a:br>
              <a:rPr lang="en-US" sz="6600" dirty="0">
                <a:latin typeface="Comic Sans MS" panose="030F0702030302020204" pitchFamily="66" charset="0"/>
              </a:rPr>
            </a:br>
            <a:r>
              <a:rPr lang="en-US" sz="6600" dirty="0">
                <a:latin typeface="Comic Sans MS" panose="030F0702030302020204" pitchFamily="66" charset="0"/>
              </a:rPr>
              <a:t>Listen</a:t>
            </a:r>
            <a:br>
              <a:rPr lang="en-US" sz="6600" dirty="0">
                <a:latin typeface="Comic Sans MS" panose="030F0702030302020204" pitchFamily="66" charset="0"/>
              </a:rPr>
            </a:br>
            <a:r>
              <a:rPr lang="en-US" sz="6600" dirty="0">
                <a:latin typeface="Comic Sans MS" panose="030F0702030302020204" pitchFamily="66" charset="0"/>
              </a:rPr>
              <a:t>Be empathetic</a:t>
            </a:r>
            <a:br>
              <a:rPr lang="en-US" sz="6600" dirty="0">
                <a:latin typeface="Comic Sans MS" panose="030F0702030302020204" pitchFamily="66" charset="0"/>
              </a:rPr>
            </a:br>
            <a:r>
              <a:rPr lang="en-US" sz="6600" dirty="0">
                <a:latin typeface="Comic Sans MS" panose="030F0702030302020204" pitchFamily="66" charset="0"/>
              </a:rPr>
              <a:t> </a:t>
            </a:r>
            <a:br>
              <a:rPr lang="en-US" sz="6600" dirty="0">
                <a:latin typeface="Comic Sans MS" panose="030F0702030302020204" pitchFamily="66" charset="0"/>
              </a:rPr>
            </a:br>
            <a:r>
              <a:rPr lang="en-US" sz="6600" dirty="0">
                <a:latin typeface="Comic Sans MS" panose="030F0702030302020204" pitchFamily="66" charset="0"/>
              </a:rPr>
              <a:t>  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FC612B3-A470-4CA3-997D-B4F29C01B310}"/>
              </a:ext>
            </a:extLst>
          </p:cNvPr>
          <p:cNvSpPr txBox="1">
            <a:spLocks/>
          </p:cNvSpPr>
          <p:nvPr/>
        </p:nvSpPr>
        <p:spPr>
          <a:xfrm>
            <a:off x="399492" y="3515366"/>
            <a:ext cx="10724225" cy="224347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600" dirty="0">
                <a:latin typeface="Comic Sans MS" panose="030F0702030302020204" pitchFamily="66" charset="0"/>
              </a:rPr>
              <a:t> </a:t>
            </a:r>
            <a:br>
              <a:rPr lang="en-US" sz="6600" dirty="0">
                <a:latin typeface="Comic Sans MS" panose="030F0702030302020204" pitchFamily="66" charset="0"/>
              </a:rPr>
            </a:br>
            <a:r>
              <a:rPr lang="en-US" sz="6600" dirty="0">
                <a:latin typeface="Comic Sans MS" panose="030F0702030302020204" pitchFamily="66" charset="0"/>
              </a:rPr>
              <a:t>   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3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BFFA-1106-4EF7-81EF-A96760A82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07" y="5557230"/>
            <a:ext cx="10724225" cy="2243470"/>
          </a:xfrm>
        </p:spPr>
        <p:txBody>
          <a:bodyPr>
            <a:noAutofit/>
          </a:bodyPr>
          <a:lstStyle/>
          <a:p>
            <a:pPr algn="l"/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5000" dirty="0">
                <a:latin typeface="Comic Sans MS" panose="030F0702030302020204" pitchFamily="66" charset="0"/>
              </a:rPr>
              <a:t>Recognize their perspective</a:t>
            </a:r>
            <a:br>
              <a:rPr lang="en-US" sz="5000" dirty="0">
                <a:latin typeface="Comic Sans MS" panose="030F0702030302020204" pitchFamily="66" charset="0"/>
              </a:rPr>
            </a:br>
            <a:br>
              <a:rPr lang="en-US" sz="5000" dirty="0">
                <a:latin typeface="Comic Sans MS" panose="030F0702030302020204" pitchFamily="66" charset="0"/>
              </a:rPr>
            </a:b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5000" dirty="0">
                <a:latin typeface="Comic Sans MS" panose="030F0702030302020204" pitchFamily="66" charset="0"/>
              </a:rPr>
              <a:t>Refrain from judging</a:t>
            </a:r>
            <a:br>
              <a:rPr lang="en-US" sz="5000" dirty="0">
                <a:latin typeface="Comic Sans MS" panose="030F0702030302020204" pitchFamily="66" charset="0"/>
              </a:rPr>
            </a:br>
            <a:br>
              <a:rPr lang="en-US" sz="5000" dirty="0">
                <a:latin typeface="Comic Sans MS" panose="030F0702030302020204" pitchFamily="66" charset="0"/>
              </a:rPr>
            </a:b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5000" dirty="0">
                <a:latin typeface="Comic Sans MS" panose="030F0702030302020204" pitchFamily="66" charset="0"/>
              </a:rPr>
              <a:t>Recognize their emotion</a:t>
            </a:r>
            <a:br>
              <a:rPr lang="en-US" sz="5000" dirty="0">
                <a:latin typeface="Comic Sans MS" panose="030F0702030302020204" pitchFamily="66" charset="0"/>
              </a:rPr>
            </a:br>
            <a:br>
              <a:rPr lang="en-US" sz="5000" dirty="0">
                <a:latin typeface="Comic Sans MS" panose="030F0702030302020204" pitchFamily="66" charset="0"/>
              </a:rPr>
            </a:b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5000" dirty="0">
                <a:latin typeface="Comic Sans MS" panose="030F0702030302020204" pitchFamily="66" charset="0"/>
              </a:rPr>
              <a:t>Communicate that recognition</a:t>
            </a:r>
            <a:br>
              <a:rPr lang="en-US" sz="5000" dirty="0">
                <a:latin typeface="Comic Sans MS" panose="030F0702030302020204" pitchFamily="66" charset="0"/>
              </a:rPr>
            </a:br>
            <a:r>
              <a:rPr lang="en-US" sz="5000" dirty="0">
                <a:latin typeface="Comic Sans MS" panose="030F0702030302020204" pitchFamily="66" charset="0"/>
              </a:rPr>
              <a:t> </a:t>
            </a:r>
            <a:br>
              <a:rPr lang="en-US" sz="5000" dirty="0">
                <a:latin typeface="Comic Sans MS" panose="030F0702030302020204" pitchFamily="66" charset="0"/>
              </a:rPr>
            </a:br>
            <a:r>
              <a:rPr lang="en-US" sz="6600" dirty="0">
                <a:latin typeface="Comic Sans MS" panose="030F0702030302020204" pitchFamily="66" charset="0"/>
              </a:rPr>
              <a:t>  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FC612B3-A470-4CA3-997D-B4F29C01B310}"/>
              </a:ext>
            </a:extLst>
          </p:cNvPr>
          <p:cNvSpPr txBox="1">
            <a:spLocks/>
          </p:cNvSpPr>
          <p:nvPr/>
        </p:nvSpPr>
        <p:spPr>
          <a:xfrm>
            <a:off x="399492" y="3515366"/>
            <a:ext cx="10724225" cy="224347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600" dirty="0">
                <a:latin typeface="Comic Sans MS" panose="030F0702030302020204" pitchFamily="66" charset="0"/>
              </a:rPr>
              <a:t> </a:t>
            </a:r>
            <a:br>
              <a:rPr lang="en-US" sz="6600" dirty="0">
                <a:latin typeface="Comic Sans MS" panose="030F0702030302020204" pitchFamily="66" charset="0"/>
              </a:rPr>
            </a:br>
            <a:r>
              <a:rPr lang="en-US" sz="6600" dirty="0">
                <a:latin typeface="Comic Sans MS" panose="030F0702030302020204" pitchFamily="66" charset="0"/>
              </a:rPr>
              <a:t>   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988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's legs and shoes&#10;&#10;Description automatically generated with low confidence">
            <a:extLst>
              <a:ext uri="{FF2B5EF4-FFF2-40B4-BE49-F238E27FC236}">
                <a16:creationId xmlns:a16="http://schemas.microsoft.com/office/drawing/2014/main" id="{C4C8A1F3-6F5A-4BCE-915E-8764A4564F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18237"/>
          <a:stretch/>
        </p:blipFill>
        <p:spPr>
          <a:xfrm>
            <a:off x="5211192" y="1053862"/>
            <a:ext cx="6374166" cy="547733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0DBFFA-1106-4EF7-81EF-A96760A82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133" y="4824446"/>
            <a:ext cx="11579441" cy="2243470"/>
          </a:xfrm>
        </p:spPr>
        <p:txBody>
          <a:bodyPr>
            <a:noAutofit/>
          </a:bodyPr>
          <a:lstStyle/>
          <a:p>
            <a:pPr algn="l"/>
            <a:r>
              <a:rPr lang="en-US" sz="5000" dirty="0">
                <a:latin typeface="Comic Sans MS" panose="030F0702030302020204" pitchFamily="66" charset="0"/>
              </a:rPr>
              <a:t>It’s common to hear:</a:t>
            </a:r>
            <a:br>
              <a:rPr lang="en-US" sz="5000" dirty="0">
                <a:latin typeface="Comic Sans MS" panose="030F0702030302020204" pitchFamily="66" charset="0"/>
              </a:rPr>
            </a:br>
            <a:r>
              <a:rPr lang="en-US" sz="5000" dirty="0">
                <a:latin typeface="Comic Sans MS" panose="030F0702030302020204" pitchFamily="66" charset="0"/>
              </a:rPr>
              <a:t>Don’t just stand there, </a:t>
            </a:r>
            <a:br>
              <a:rPr lang="en-US" sz="5000" dirty="0">
                <a:latin typeface="Comic Sans MS" panose="030F0702030302020204" pitchFamily="66" charset="0"/>
              </a:rPr>
            </a:br>
            <a:r>
              <a:rPr lang="en-US" sz="5000" dirty="0">
                <a:latin typeface="Comic Sans MS" panose="030F0702030302020204" pitchFamily="66" charset="0"/>
              </a:rPr>
              <a:t>do something.</a:t>
            </a:r>
            <a:br>
              <a:rPr lang="en-US" sz="5000" dirty="0">
                <a:latin typeface="Comic Sans MS" panose="030F0702030302020204" pitchFamily="66" charset="0"/>
              </a:rPr>
            </a:br>
            <a:br>
              <a:rPr lang="en-US" sz="5000" dirty="0">
                <a:latin typeface="Comic Sans MS" panose="030F0702030302020204" pitchFamily="66" charset="0"/>
              </a:rPr>
            </a:br>
            <a:r>
              <a:rPr lang="en-US" sz="5000" dirty="0">
                <a:latin typeface="Comic Sans MS" panose="030F0702030302020204" pitchFamily="66" charset="0"/>
              </a:rPr>
              <a:t>Empathy compels us:</a:t>
            </a:r>
            <a:br>
              <a:rPr lang="en-US" sz="5000" dirty="0">
                <a:latin typeface="Comic Sans MS" panose="030F0702030302020204" pitchFamily="66" charset="0"/>
              </a:rPr>
            </a:br>
            <a:r>
              <a:rPr lang="en-US" sz="5000" dirty="0">
                <a:latin typeface="Comic Sans MS" panose="030F0702030302020204" pitchFamily="66" charset="0"/>
              </a:rPr>
              <a:t>Don’t just do something, </a:t>
            </a:r>
            <a:br>
              <a:rPr lang="en-US" sz="5000" dirty="0">
                <a:latin typeface="Comic Sans MS" panose="030F0702030302020204" pitchFamily="66" charset="0"/>
              </a:rPr>
            </a:br>
            <a:r>
              <a:rPr lang="en-US" sz="5000" dirty="0">
                <a:latin typeface="Comic Sans MS" panose="030F0702030302020204" pitchFamily="66" charset="0"/>
              </a:rPr>
              <a:t>stand there. </a:t>
            </a:r>
            <a:br>
              <a:rPr lang="en-US" sz="5000" dirty="0">
                <a:latin typeface="Comic Sans MS" panose="030F0702030302020204" pitchFamily="66" charset="0"/>
              </a:rPr>
            </a:br>
            <a:r>
              <a:rPr lang="en-US" sz="6600" dirty="0">
                <a:latin typeface="Comic Sans MS" panose="030F0702030302020204" pitchFamily="66" charset="0"/>
              </a:rPr>
              <a:t>  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FC612B3-A470-4CA3-997D-B4F29C01B310}"/>
              </a:ext>
            </a:extLst>
          </p:cNvPr>
          <p:cNvSpPr txBox="1">
            <a:spLocks/>
          </p:cNvSpPr>
          <p:nvPr/>
        </p:nvSpPr>
        <p:spPr>
          <a:xfrm>
            <a:off x="861133" y="3429000"/>
            <a:ext cx="10724225" cy="224347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600" dirty="0">
                <a:latin typeface="Comic Sans MS" panose="030F0702030302020204" pitchFamily="66" charset="0"/>
              </a:rPr>
              <a:t> </a:t>
            </a:r>
            <a:br>
              <a:rPr lang="en-US" sz="6600" dirty="0">
                <a:latin typeface="Comic Sans MS" panose="030F0702030302020204" pitchFamily="66" charset="0"/>
              </a:rPr>
            </a:br>
            <a:r>
              <a:rPr lang="en-US" sz="6600" dirty="0">
                <a:latin typeface="Comic Sans MS" panose="030F0702030302020204" pitchFamily="66" charset="0"/>
              </a:rPr>
              <a:t>   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4E3E38-C72D-418E-956A-8393708CBB8A}"/>
              </a:ext>
            </a:extLst>
          </p:cNvPr>
          <p:cNvSpPr txBox="1"/>
          <p:nvPr/>
        </p:nvSpPr>
        <p:spPr>
          <a:xfrm>
            <a:off x="9552374" y="5761515"/>
            <a:ext cx="1908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David </a:t>
            </a:r>
            <a:r>
              <a:rPr lang="en-US" sz="2400" dirty="0" err="1"/>
              <a:t>Tubley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52289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BFFA-1106-4EF7-81EF-A96760A82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887" y="3342634"/>
            <a:ext cx="10724225" cy="2243470"/>
          </a:xfrm>
        </p:spPr>
        <p:txBody>
          <a:bodyPr>
            <a:noAutofit/>
          </a:bodyPr>
          <a:lstStyle/>
          <a:p>
            <a:r>
              <a:rPr lang="en-US" sz="6000" dirty="0">
                <a:latin typeface="Comic Sans MS" panose="030F0702030302020204" pitchFamily="66" charset="0"/>
              </a:rPr>
              <a:t>“Rarely can a response make something better, what makes something better is connection.”  </a:t>
            </a:r>
            <a:r>
              <a:rPr lang="en-US" sz="6600" dirty="0">
                <a:latin typeface="Comic Sans MS" panose="030F0702030302020204" pitchFamily="66" charset="0"/>
              </a:rPr>
              <a:t>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FC612B3-A470-4CA3-997D-B4F29C01B310}"/>
              </a:ext>
            </a:extLst>
          </p:cNvPr>
          <p:cNvSpPr txBox="1">
            <a:spLocks/>
          </p:cNvSpPr>
          <p:nvPr/>
        </p:nvSpPr>
        <p:spPr>
          <a:xfrm>
            <a:off x="399492" y="3515366"/>
            <a:ext cx="10724225" cy="224347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600" dirty="0">
                <a:latin typeface="Comic Sans MS" panose="030F0702030302020204" pitchFamily="66" charset="0"/>
              </a:rPr>
              <a:t> </a:t>
            </a:r>
            <a:br>
              <a:rPr lang="en-US" sz="6600" dirty="0">
                <a:latin typeface="Comic Sans MS" panose="030F0702030302020204" pitchFamily="66" charset="0"/>
              </a:rPr>
            </a:br>
            <a:r>
              <a:rPr lang="en-US" sz="6600" dirty="0">
                <a:latin typeface="Comic Sans MS" panose="030F0702030302020204" pitchFamily="66" charset="0"/>
              </a:rPr>
              <a:t>   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53D103-679F-4858-A403-09436F906C5A}"/>
              </a:ext>
            </a:extLst>
          </p:cNvPr>
          <p:cNvSpPr txBox="1"/>
          <p:nvPr/>
        </p:nvSpPr>
        <p:spPr>
          <a:xfrm>
            <a:off x="8182251" y="5700735"/>
            <a:ext cx="327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Bren</a:t>
            </a:r>
            <a:r>
              <a:rPr lang="en-US" sz="2400" dirty="0" err="1">
                <a:cs typeface="Arial" panose="020B0604020202020204" pitchFamily="34" charset="0"/>
              </a:rPr>
              <a:t>é</a:t>
            </a:r>
            <a:r>
              <a:rPr lang="en-US" sz="2400" dirty="0"/>
              <a:t> Brown</a:t>
            </a:r>
          </a:p>
        </p:txBody>
      </p:sp>
    </p:spTree>
    <p:extLst>
      <p:ext uri="{BB962C8B-B14F-4D97-AF65-F5344CB8AC3E}">
        <p14:creationId xmlns:p14="http://schemas.microsoft.com/office/powerpoint/2010/main" val="862319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BFFA-1106-4EF7-81EF-A96760A82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660" y="1591150"/>
            <a:ext cx="8158688" cy="1822514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Comic Sans MS" panose="030F0702030302020204" pitchFamily="66" charset="0"/>
              </a:rPr>
              <a:t>Key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6000" dirty="0">
                <a:latin typeface="Comic Sans MS" panose="030F0702030302020204" pitchFamily="66" charset="0"/>
              </a:rPr>
              <a:t>Takeaways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2FFB6C-6BAC-4D5E-8F86-3A3923E09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8889" y="3846051"/>
            <a:ext cx="10440140" cy="954547"/>
          </a:xfrm>
        </p:spPr>
        <p:txBody>
          <a:bodyPr>
            <a:noAutofit/>
          </a:bodyPr>
          <a:lstStyle/>
          <a:p>
            <a:r>
              <a:rPr lang="en-US" sz="5500" dirty="0">
                <a:solidFill>
                  <a:srgbClr val="008000"/>
                </a:solidFill>
                <a:latin typeface="Comic Sans MS" panose="030F0702030302020204" pitchFamily="66" charset="0"/>
              </a:rPr>
              <a:t>What will you commit to doing differently?</a:t>
            </a:r>
          </a:p>
        </p:txBody>
      </p:sp>
    </p:spTree>
    <p:extLst>
      <p:ext uri="{BB962C8B-B14F-4D97-AF65-F5344CB8AC3E}">
        <p14:creationId xmlns:p14="http://schemas.microsoft.com/office/powerpoint/2010/main" val="2960102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BFFA-1106-4EF7-81EF-A96760A82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398" y="1322582"/>
            <a:ext cx="8771138" cy="2243470"/>
          </a:xfrm>
        </p:spPr>
        <p:txBody>
          <a:bodyPr>
            <a:no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What is Empathy?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CA7BCB2-EC51-4BCB-B165-8ADC381C8A27}"/>
              </a:ext>
            </a:extLst>
          </p:cNvPr>
          <p:cNvSpPr txBox="1">
            <a:spLocks/>
          </p:cNvSpPr>
          <p:nvPr/>
        </p:nvSpPr>
        <p:spPr>
          <a:xfrm>
            <a:off x="729448" y="4413683"/>
            <a:ext cx="10733103" cy="224347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dirty="0">
                <a:latin typeface="Comic Sans MS" panose="030F0702030302020204" pitchFamily="66" charset="0"/>
              </a:rPr>
              <a:t>How is it different from sympathy?</a:t>
            </a:r>
            <a:br>
              <a:rPr lang="en-US" sz="6000" dirty="0">
                <a:latin typeface="Comic Sans MS" panose="030F0702030302020204" pitchFamily="66" charset="0"/>
              </a:rPr>
            </a:br>
            <a:endParaRPr lang="en-US" sz="6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77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BFFA-1106-4EF7-81EF-A96760A82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16" y="2885244"/>
            <a:ext cx="9871968" cy="224347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Comic Sans MS" panose="030F0702030302020204" pitchFamily="66" charset="0"/>
                <a:hlinkClick r:id="rId2"/>
              </a:rPr>
              <a:t>Sympathy and Empathy </a:t>
            </a:r>
            <a:br>
              <a:rPr lang="en-US" sz="4800" dirty="0">
                <a:latin typeface="Comic Sans MS" panose="030F0702030302020204" pitchFamily="66" charset="0"/>
                <a:hlinkClick r:id="rId2"/>
              </a:rPr>
            </a:b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dirty="0">
                <a:latin typeface="Comic Sans MS" panose="030F0702030302020204" pitchFamily="66" charset="0"/>
              </a:rPr>
              <a:t>Dr. </a:t>
            </a:r>
            <a:r>
              <a:rPr lang="en-US" sz="3200" dirty="0" err="1">
                <a:latin typeface="Comic Sans MS" panose="030F0702030302020204" pitchFamily="66" charset="0"/>
              </a:rPr>
              <a:t>Bren</a:t>
            </a:r>
            <a:r>
              <a:rPr lang="en-US" sz="3200" dirty="0" err="1">
                <a:latin typeface="Comic Sans MS" panose="030F0702030302020204" pitchFamily="66" charset="0"/>
                <a:cs typeface="Arial" panose="020B0604020202020204" pitchFamily="34" charset="0"/>
              </a:rPr>
              <a:t>é</a:t>
            </a:r>
            <a:r>
              <a:rPr lang="en-US" sz="3200" dirty="0">
                <a:latin typeface="Comic Sans MS" panose="030F0702030302020204" pitchFamily="66" charset="0"/>
              </a:rPr>
              <a:t> Brown</a:t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dirty="0">
                <a:latin typeface="Comic Sans MS" panose="030F0702030302020204" pitchFamily="66" charset="0"/>
              </a:rPr>
              <a:t>Research Professor at University of Houston</a:t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in areas of shame, vulnerability, courage and empathy</a:t>
            </a:r>
            <a:endParaRPr lang="en-US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39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BFFA-1106-4EF7-81EF-A96760A82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614" y="935931"/>
            <a:ext cx="10000695" cy="2243470"/>
          </a:xfrm>
        </p:spPr>
        <p:txBody>
          <a:bodyPr>
            <a:no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Thoughts and takeaways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CA7BCB2-EC51-4BCB-B165-8ADC381C8A27}"/>
              </a:ext>
            </a:extLst>
          </p:cNvPr>
          <p:cNvSpPr txBox="1">
            <a:spLocks/>
          </p:cNvSpPr>
          <p:nvPr/>
        </p:nvSpPr>
        <p:spPr>
          <a:xfrm>
            <a:off x="729448" y="3510782"/>
            <a:ext cx="10733103" cy="224347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Comic Sans MS" panose="030F0702030302020204" pitchFamily="66" charset="0"/>
              </a:rPr>
              <a:t>What did </a:t>
            </a:r>
            <a:r>
              <a:rPr lang="en-US" i="1" dirty="0">
                <a:latin typeface="Comic Sans MS" panose="030F0702030302020204" pitchFamily="66" charset="0"/>
              </a:rPr>
              <a:t>you</a:t>
            </a:r>
            <a:r>
              <a:rPr lang="en-US" dirty="0">
                <a:latin typeface="Comic Sans MS" panose="030F0702030302020204" pitchFamily="66" charset="0"/>
              </a:rPr>
              <a:t> learn about </a:t>
            </a:r>
            <a:r>
              <a:rPr lang="en-US" i="1" dirty="0">
                <a:latin typeface="Comic Sans MS" panose="030F0702030302020204" pitchFamily="66" charset="0"/>
              </a:rPr>
              <a:t>yourself</a:t>
            </a:r>
            <a:r>
              <a:rPr lang="en-US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862B5C-35B2-4C8A-8704-3AD343DC84B8}"/>
              </a:ext>
            </a:extLst>
          </p:cNvPr>
          <p:cNvSpPr txBox="1"/>
          <p:nvPr/>
        </p:nvSpPr>
        <p:spPr>
          <a:xfrm>
            <a:off x="0" y="3863076"/>
            <a:ext cx="123665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came up for you as you watched?</a:t>
            </a:r>
          </a:p>
        </p:txBody>
      </p:sp>
    </p:spTree>
    <p:extLst>
      <p:ext uri="{BB962C8B-B14F-4D97-AF65-F5344CB8AC3E}">
        <p14:creationId xmlns:p14="http://schemas.microsoft.com/office/powerpoint/2010/main" val="3380912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BFFA-1106-4EF7-81EF-A96760A82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398" y="1322582"/>
            <a:ext cx="8771138" cy="2243470"/>
          </a:xfrm>
        </p:spPr>
        <p:txBody>
          <a:bodyPr>
            <a:no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The Sweater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965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BFFA-1106-4EF7-81EF-A96760A82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225" y="3355568"/>
            <a:ext cx="8811088" cy="2556960"/>
          </a:xfrm>
        </p:spPr>
        <p:txBody>
          <a:bodyPr>
            <a:noAutofit/>
          </a:bodyPr>
          <a:lstStyle/>
          <a:p>
            <a:br>
              <a:rPr lang="en-US" sz="3200" dirty="0">
                <a:latin typeface="Comic Sans MS" panose="030F0702030302020204" pitchFamily="66" charset="0"/>
              </a:rPr>
            </a:br>
            <a:br>
              <a:rPr lang="en-US" sz="3200" dirty="0">
                <a:latin typeface="Comic Sans MS" panose="030F0702030302020204" pitchFamily="66" charset="0"/>
              </a:rPr>
            </a:b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u="sng" dirty="0">
                <a:latin typeface="Comic Sans MS" panose="030F0702030302020204" pitchFamily="66" charset="0"/>
              </a:rPr>
              <a:t>In 2018</a:t>
            </a:r>
            <a:r>
              <a:rPr lang="en-US" sz="3200" dirty="0">
                <a:latin typeface="Comic Sans MS" panose="030F0702030302020204" pitchFamily="66" charset="0"/>
              </a:rPr>
              <a:t>: 18% of workers were living with anxiety disorder</a:t>
            </a:r>
            <a:br>
              <a:rPr lang="en-US" sz="3200" dirty="0">
                <a:latin typeface="Comic Sans MS" panose="030F0702030302020204" pitchFamily="66" charset="0"/>
              </a:rPr>
            </a:b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u="sng" dirty="0">
                <a:latin typeface="Comic Sans MS" panose="030F0702030302020204" pitchFamily="66" charset="0"/>
              </a:rPr>
              <a:t>In 2020</a:t>
            </a:r>
            <a:r>
              <a:rPr lang="en-US" sz="3200" dirty="0">
                <a:latin typeface="Comic Sans MS" panose="030F0702030302020204" pitchFamily="66" charset="0"/>
              </a:rPr>
              <a:t>: 30% of people had an anxiety disorder; 42% of people in their 20s</a:t>
            </a:r>
            <a:br>
              <a:rPr lang="en-US" sz="3200" dirty="0">
                <a:latin typeface="Comic Sans MS" panose="030F0702030302020204" pitchFamily="66" charset="0"/>
              </a:rPr>
            </a:br>
            <a:br>
              <a:rPr lang="en-US" sz="3200" dirty="0">
                <a:latin typeface="Comic Sans MS" panose="030F0702030302020204" pitchFamily="66" charset="0"/>
              </a:rPr>
            </a:b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dirty="0">
                <a:latin typeface="Comic Sans MS" panose="030F0702030302020204" pitchFamily="66" charset="0"/>
              </a:rPr>
              <a:t>50% of millennials and 75% of Gen Z say they’ve quit a job for mental health reasons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58769-56C9-46C7-9B42-D74944991A8F}"/>
              </a:ext>
            </a:extLst>
          </p:cNvPr>
          <p:cNvSpPr txBox="1"/>
          <p:nvPr/>
        </p:nvSpPr>
        <p:spPr>
          <a:xfrm>
            <a:off x="8149701" y="5727862"/>
            <a:ext cx="3338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Adrian </a:t>
            </a:r>
            <a:r>
              <a:rPr lang="en-US" dirty="0" err="1"/>
              <a:t>Gostick</a:t>
            </a:r>
            <a:r>
              <a:rPr lang="en-US" dirty="0"/>
              <a:t> &amp; Chester Elton</a:t>
            </a:r>
          </a:p>
        </p:txBody>
      </p:sp>
    </p:spTree>
    <p:extLst>
      <p:ext uri="{BB962C8B-B14F-4D97-AF65-F5344CB8AC3E}">
        <p14:creationId xmlns:p14="http://schemas.microsoft.com/office/powerpoint/2010/main" val="1928239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BFFA-1106-4EF7-81EF-A96760A82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664" y="1704322"/>
            <a:ext cx="8771138" cy="2243470"/>
          </a:xfrm>
        </p:spPr>
        <p:txBody>
          <a:bodyPr>
            <a:no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What might be indications?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12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ith her hand on her face&#10;&#10;Description automatically generated with low confidence">
            <a:extLst>
              <a:ext uri="{FF2B5EF4-FFF2-40B4-BE49-F238E27FC236}">
                <a16:creationId xmlns:a16="http://schemas.microsoft.com/office/drawing/2014/main" id="{94F5B953-93FE-4217-8450-5B2A5D92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939" y="3986494"/>
            <a:ext cx="2554835" cy="18928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0DBFFA-1106-4EF7-81EF-A96760A82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370" y="2331120"/>
            <a:ext cx="8771138" cy="1053862"/>
          </a:xfrm>
        </p:spPr>
        <p:txBody>
          <a:bodyPr>
            <a:no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Leading with Empathy</a:t>
            </a:r>
          </a:p>
        </p:txBody>
      </p:sp>
      <p:pic>
        <p:nvPicPr>
          <p:cNvPr id="12" name="Picture 11" descr="Elderly mother hugging daughter">
            <a:extLst>
              <a:ext uri="{FF2B5EF4-FFF2-40B4-BE49-F238E27FC236}">
                <a16:creationId xmlns:a16="http://schemas.microsoft.com/office/drawing/2014/main" id="{F31793BB-A31F-4FEC-A24C-0028D0B94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752" y="3986494"/>
            <a:ext cx="2758248" cy="1892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Woman comforting friend">
            <a:extLst>
              <a:ext uri="{FF2B5EF4-FFF2-40B4-BE49-F238E27FC236}">
                <a16:creationId xmlns:a16="http://schemas.microsoft.com/office/drawing/2014/main" id="{A3147C40-C795-425E-809A-A2B49419F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774" y="3989542"/>
            <a:ext cx="2834640" cy="188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Two men hugging">
            <a:extLst>
              <a:ext uri="{FF2B5EF4-FFF2-40B4-BE49-F238E27FC236}">
                <a16:creationId xmlns:a16="http://schemas.microsoft.com/office/drawing/2014/main" id="{3F1E9647-217B-4DE3-99F2-9215775A2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40" y="3989542"/>
            <a:ext cx="2834640" cy="1892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Child with brown eyes">
            <a:extLst>
              <a:ext uri="{FF2B5EF4-FFF2-40B4-BE49-F238E27FC236}">
                <a16:creationId xmlns:a16="http://schemas.microsoft.com/office/drawing/2014/main" id="{12AE413B-17A4-406C-AEB0-7C6424D8CB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936190">
            <a:off x="746553" y="827525"/>
            <a:ext cx="2140742" cy="142746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CDC9C7-E32E-477F-BCC4-3900883F882E}"/>
              </a:ext>
            </a:extLst>
          </p:cNvPr>
          <p:cNvCxnSpPr/>
          <p:nvPr/>
        </p:nvCxnSpPr>
        <p:spPr>
          <a:xfrm flipH="1">
            <a:off x="2920753" y="1029810"/>
            <a:ext cx="2032987" cy="3373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53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BFFA-1106-4EF7-81EF-A96760A82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007" y="727968"/>
            <a:ext cx="8994561" cy="2956265"/>
          </a:xfrm>
        </p:spPr>
        <p:txBody>
          <a:bodyPr>
            <a:no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Seen</a:t>
            </a:r>
            <a:br>
              <a:rPr lang="en-US" sz="6600" dirty="0">
                <a:latin typeface="Comic Sans MS" panose="030F0702030302020204" pitchFamily="66" charset="0"/>
              </a:rPr>
            </a:br>
            <a:br>
              <a:rPr lang="en-US" sz="6600" dirty="0">
                <a:latin typeface="Comic Sans MS" panose="030F0702030302020204" pitchFamily="66" charset="0"/>
              </a:rPr>
            </a:b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96B972-88F8-47C3-A557-A061C5B9DAB3}"/>
              </a:ext>
            </a:extLst>
          </p:cNvPr>
          <p:cNvSpPr txBox="1"/>
          <p:nvPr/>
        </p:nvSpPr>
        <p:spPr>
          <a:xfrm>
            <a:off x="1065321" y="3986074"/>
            <a:ext cx="99074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system-ui"/>
              </a:rPr>
              <a:t>W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e who are strong ought to bear the weaknesses of those without           </a:t>
            </a:r>
          </a:p>
          <a:p>
            <a:r>
              <a:rPr lang="en-US" sz="2800" dirty="0">
                <a:solidFill>
                  <a:srgbClr val="000000"/>
                </a:solidFill>
                <a:latin typeface="system-ui"/>
              </a:rPr>
              <a:t>                          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strength,  </a:t>
            </a:r>
          </a:p>
          <a:p>
            <a:pPr algn="ctr"/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3EE1D1-594A-4D4B-8B0F-2CB52EFB3B07}"/>
              </a:ext>
            </a:extLst>
          </p:cNvPr>
          <p:cNvSpPr txBox="1"/>
          <p:nvPr/>
        </p:nvSpPr>
        <p:spPr>
          <a:xfrm>
            <a:off x="1890047" y="4416962"/>
            <a:ext cx="9907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and not 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system-ui"/>
              </a:rPr>
              <a:t>just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 please ourselves. </a:t>
            </a:r>
          </a:p>
          <a:p>
            <a:pPr algn="ctr"/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E11640-A597-42A1-87A1-F2FAD98B047D}"/>
              </a:ext>
            </a:extLst>
          </p:cNvPr>
          <p:cNvSpPr txBox="1"/>
          <p:nvPr/>
        </p:nvSpPr>
        <p:spPr>
          <a:xfrm>
            <a:off x="918838" y="4894015"/>
            <a:ext cx="9907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Romans 15:1</a:t>
            </a:r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743872-CD0D-4D35-9683-6A96D3B3C71B}"/>
              </a:ext>
            </a:extLst>
          </p:cNvPr>
          <p:cNvSpPr txBox="1">
            <a:spLocks/>
          </p:cNvSpPr>
          <p:nvPr/>
        </p:nvSpPr>
        <p:spPr>
          <a:xfrm>
            <a:off x="1598718" y="1376361"/>
            <a:ext cx="8771138" cy="224347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en-US" sz="6600" dirty="0">
                <a:latin typeface="Comic Sans MS" panose="030F0702030302020204" pitchFamily="66" charset="0"/>
              </a:rPr>
            </a:br>
            <a:r>
              <a:rPr lang="en-US" sz="6600" dirty="0">
                <a:latin typeface="Comic Sans MS" panose="030F0702030302020204" pitchFamily="66" charset="0"/>
              </a:rPr>
              <a:t>Heard</a:t>
            </a:r>
            <a:br>
              <a:rPr lang="en-US" sz="6600" dirty="0">
                <a:latin typeface="Comic Sans MS" panose="030F0702030302020204" pitchFamily="66" charset="0"/>
              </a:rPr>
            </a:b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F0CDE4-DFDF-458E-B992-CC37088BF651}"/>
              </a:ext>
            </a:extLst>
          </p:cNvPr>
          <p:cNvSpPr txBox="1">
            <a:spLocks/>
          </p:cNvSpPr>
          <p:nvPr/>
        </p:nvSpPr>
        <p:spPr>
          <a:xfrm>
            <a:off x="1487008" y="1918059"/>
            <a:ext cx="8771138" cy="224347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en-US" sz="6600" dirty="0">
                <a:latin typeface="Comic Sans MS" panose="030F0702030302020204" pitchFamily="66" charset="0"/>
              </a:rPr>
            </a:br>
            <a:r>
              <a:rPr lang="en-US" sz="6600" dirty="0">
                <a:latin typeface="Comic Sans MS" panose="030F0702030302020204" pitchFamily="66" charset="0"/>
              </a:rPr>
              <a:t>Understood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14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7368</TotalTime>
  <Words>288</Words>
  <Application>Microsoft Office PowerPoint</Application>
  <PresentationFormat>Widescreen</PresentationFormat>
  <Paragraphs>31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Comic Sans MS</vt:lpstr>
      <vt:lpstr>Garamond</vt:lpstr>
      <vt:lpstr>system-ui</vt:lpstr>
      <vt:lpstr>Organic</vt:lpstr>
      <vt:lpstr>Leading with Empathy</vt:lpstr>
      <vt:lpstr>What is Empathy? </vt:lpstr>
      <vt:lpstr>Sympathy and Empathy   Dr. Brené Brown Research Professor at University of Houston in areas of shame, vulnerability, courage and empathy</vt:lpstr>
      <vt:lpstr>Thoughts and takeaways </vt:lpstr>
      <vt:lpstr>The Sweater </vt:lpstr>
      <vt:lpstr>   In 2018: 18% of workers were living with anxiety disorder  In 2020: 30% of people had an anxiety disorder; 42% of people in their 20s   50% of millennials and 75% of Gen Z say they’ve quit a job for mental health reasons </vt:lpstr>
      <vt:lpstr>What might be indications? </vt:lpstr>
      <vt:lpstr>Leading with Empathy</vt:lpstr>
      <vt:lpstr>Seen   </vt:lpstr>
      <vt:lpstr>Notice Listen Be empathetic      </vt:lpstr>
      <vt:lpstr>•Recognize their perspective  •Refrain from judging  •Recognize their emotion  •Communicate that recognition      </vt:lpstr>
      <vt:lpstr>It’s common to hear: Don’t just stand there,  do something.  Empathy compels us: Don’t just do something,  stand there.     </vt:lpstr>
      <vt:lpstr>“Rarely can a response make something better, what makes something better is connection.”   </vt:lpstr>
      <vt:lpstr>Key Takeaways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Proving God’s Plan for Your Life</dc:title>
  <dc:creator>Tabitha Person</dc:creator>
  <cp:lastModifiedBy>Tabitha Person</cp:lastModifiedBy>
  <cp:revision>63</cp:revision>
  <cp:lastPrinted>2021-09-10T18:47:06Z</cp:lastPrinted>
  <dcterms:created xsi:type="dcterms:W3CDTF">2021-08-16T17:27:02Z</dcterms:created>
  <dcterms:modified xsi:type="dcterms:W3CDTF">2021-09-10T21:50:05Z</dcterms:modified>
</cp:coreProperties>
</file>