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grandir Bold" pitchFamily="2" charset="77"/>
      <p:regular r:id="rId18"/>
      <p:bold r:id="rId19"/>
    </p:embeddedFont>
    <p:embeddedFont>
      <p:font typeface="Agrandir Medium" pitchFamily="2" charset="77"/>
      <p:regular r:id="rId20"/>
    </p:embeddedFont>
    <p:embeddedFont>
      <p:font typeface="Agrandir Medium Bold" pitchFamily="2" charset="77"/>
      <p:regular r:id="rId21"/>
      <p:bold r:id="rId22"/>
    </p:embeddedFont>
    <p:embeddedFont>
      <p:font typeface="Agrandir Medium Italics" pitchFamily="2" charset="77"/>
      <p:regular r:id="rId23"/>
      <p:italic r:id="rId24"/>
    </p:embeddedFont>
    <p:embeddedFont>
      <p:font typeface="Agrandir Narrow Medium" pitchFamily="2" charset="77"/>
      <p:regular r:id="rId25"/>
    </p:embeddedFont>
    <p:embeddedFont>
      <p:font typeface="Agrandir Narrow Medium Bold" pitchFamily="2" charset="77"/>
      <p:regular r:id="rId26"/>
      <p:bold r:id="rId27"/>
    </p:embeddedFont>
    <p:embeddedFont>
      <p:font typeface="Calibri" panose="020F0502020204030204" pitchFamily="34" charset="0"/>
      <p:regular r:id="rId28"/>
      <p:bold r:id="rId29"/>
      <p:italic r:id="rId30"/>
      <p:boldItalic r:id="rId31"/>
    </p:embeddedFont>
    <p:embeddedFont>
      <p:font typeface="Feeling Passionate" panose="02000500000000000000" pitchFamily="2" charset="0"/>
      <p:regular r:id="rId32"/>
    </p:embeddedFont>
    <p:embeddedFont>
      <p:font typeface="Fira Sans Medium Bold" panose="020B06030500000200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70572" autoAdjust="0"/>
  </p:normalViewPr>
  <p:slideViewPr>
    <p:cSldViewPr>
      <p:cViewPr varScale="1">
        <p:scale>
          <a:sx n="57" d="100"/>
          <a:sy n="57" d="100"/>
        </p:scale>
        <p:origin x="18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1E601731-1752-F544-9460-C734FF5260A8}" type="datetimeFigureOut">
              <a:rPr lang="en-US" smtClean="0"/>
              <a:t>4/22/23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812D1-8D0D-F448-906B-591C47D59565}" type="slidenum">
              <a:rPr lang="en-US" smtClean="0"/>
              <a:t>‹#›</a:t>
            </a:fld>
            <a:endParaRPr lang="en-US"/>
          </a:p>
        </p:txBody>
      </p:sp>
    </p:spTree>
    <p:extLst>
      <p:ext uri="{BB962C8B-B14F-4D97-AF65-F5344CB8AC3E}">
        <p14:creationId xmlns:p14="http://schemas.microsoft.com/office/powerpoint/2010/main" val="118760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812D1-8D0D-F448-906B-591C47D59565}" type="slidenum">
              <a:rPr lang="en-US" smtClean="0"/>
              <a:t>1</a:t>
            </a:fld>
            <a:endParaRPr lang="en-US"/>
          </a:p>
        </p:txBody>
      </p:sp>
    </p:spTree>
    <p:extLst>
      <p:ext uri="{BB962C8B-B14F-4D97-AF65-F5344CB8AC3E}">
        <p14:creationId xmlns:p14="http://schemas.microsoft.com/office/powerpoint/2010/main" val="2189551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this chapel, Jesus is having a conversation with the Pharisees and some of the scribes concerning tradition. And one of the traditions involved is the washing of the hands before breaking bread. The Jews held a ceremonial tradition of detailed and ritualistic handwashing before breaking bread. </a:t>
            </a:r>
            <a:r>
              <a:rPr lang="en-US" b="0" i="1" dirty="0">
                <a:solidFill>
                  <a:srgbClr val="000000"/>
                </a:solidFill>
                <a:effectLst/>
                <a:latin typeface="system-ui"/>
              </a:rPr>
              <a:t>When they come</a:t>
            </a:r>
            <a:r>
              <a:rPr lang="en-US" b="0" i="0" dirty="0">
                <a:solidFill>
                  <a:srgbClr val="000000"/>
                </a:solidFill>
                <a:effectLst/>
                <a:latin typeface="system-ui"/>
              </a:rPr>
              <a:t> from the marketplace, they do not eat unless they completely cleanse themselves.</a:t>
            </a:r>
            <a:endParaRPr lang="en-US" dirty="0"/>
          </a:p>
          <a:p>
            <a:endParaRPr lang="en-US" dirty="0"/>
          </a:p>
          <a:p>
            <a:pPr algn="l"/>
            <a:r>
              <a:rPr lang="en-US" b="0" i="0" dirty="0">
                <a:solidFill>
                  <a:srgbClr val="000000"/>
                </a:solidFill>
                <a:effectLst/>
                <a:latin typeface="system-ui"/>
              </a:rPr>
              <a:t>asked Him, </a:t>
            </a:r>
            <a:r>
              <a:rPr lang="en-US" b="1" i="0" dirty="0">
                <a:solidFill>
                  <a:srgbClr val="FF0000"/>
                </a:solidFill>
                <a:effectLst/>
                <a:latin typeface="system-ui"/>
              </a:rPr>
              <a:t>“Why do Your disciples not walk in accordance with the tradition of the elders, but eat their bread with unholy hands?</a:t>
            </a:r>
            <a:r>
              <a:rPr lang="en-US" b="0" i="0" dirty="0">
                <a:solidFill>
                  <a:srgbClr val="000000"/>
                </a:solidFill>
                <a:effectLst/>
                <a:latin typeface="system-ui"/>
              </a:rPr>
              <a:t>” </a:t>
            </a:r>
            <a:r>
              <a:rPr lang="en-US" b="1" i="0" baseline="30000" dirty="0">
                <a:solidFill>
                  <a:srgbClr val="000000"/>
                </a:solidFill>
                <a:effectLst/>
                <a:latin typeface="system-ui"/>
              </a:rPr>
              <a:t>6 </a:t>
            </a:r>
            <a:r>
              <a:rPr lang="en-US" b="0" i="0" dirty="0">
                <a:solidFill>
                  <a:srgbClr val="000000"/>
                </a:solidFill>
                <a:effectLst/>
                <a:latin typeface="system-ui"/>
              </a:rPr>
              <a:t>But He said to them, </a:t>
            </a:r>
            <a:r>
              <a:rPr lang="en-US" b="0" i="0" dirty="0">
                <a:solidFill>
                  <a:srgbClr val="FF0000"/>
                </a:solidFill>
                <a:effectLst/>
                <a:latin typeface="system-ui"/>
              </a:rPr>
              <a:t>“Rightly did Isaiah prophesy about you hypocrites, as it is written:</a:t>
            </a:r>
            <a:r>
              <a:rPr lang="en-US" b="0" i="0" cap="none" dirty="0">
                <a:solidFill>
                  <a:srgbClr val="000000"/>
                </a:solidFill>
                <a:effectLst/>
                <a:latin typeface="system-ui"/>
              </a:rPr>
              <a:t> </a:t>
            </a:r>
            <a:r>
              <a:rPr lang="en-US" b="0" i="0" cap="small" dirty="0">
                <a:solidFill>
                  <a:srgbClr val="FF0000"/>
                </a:solidFill>
                <a:effectLst/>
                <a:latin typeface="system-ui"/>
              </a:rPr>
              <a:t>This people honors Me with their lips</a:t>
            </a:r>
            <a:r>
              <a:rPr lang="en-US" b="0" i="0" dirty="0">
                <a:solidFill>
                  <a:srgbClr val="FF0000"/>
                </a:solidFill>
                <a:effectLst/>
                <a:latin typeface="system-ui"/>
              </a:rPr>
              <a:t>,</a:t>
            </a:r>
            <a:r>
              <a:rPr lang="en-US" b="0" i="0" dirty="0">
                <a:solidFill>
                  <a:srgbClr val="000000"/>
                </a:solidFill>
                <a:effectLst/>
                <a:latin typeface="system-ui"/>
              </a:rPr>
              <a:t> </a:t>
            </a:r>
            <a:r>
              <a:rPr lang="en-US" b="0" i="0" cap="small" dirty="0">
                <a:solidFill>
                  <a:srgbClr val="FF0000"/>
                </a:solidFill>
                <a:effectLst/>
                <a:latin typeface="system-ui"/>
              </a:rPr>
              <a:t>But their heart is far away from Me</a:t>
            </a:r>
            <a:r>
              <a:rPr lang="en-US" b="0" i="0" dirty="0">
                <a:solidFill>
                  <a:srgbClr val="FF0000"/>
                </a:solidFill>
                <a:effectLst/>
                <a:latin typeface="system-ui"/>
              </a:rPr>
              <a:t>.</a:t>
            </a:r>
            <a:endParaRPr lang="en-US" b="0" i="0" dirty="0">
              <a:solidFill>
                <a:srgbClr val="000000"/>
              </a:solidFill>
              <a:effectLst/>
              <a:latin typeface="system-ui"/>
            </a:endParaRPr>
          </a:p>
          <a:p>
            <a:endParaRPr lang="en-US" dirty="0"/>
          </a:p>
        </p:txBody>
      </p:sp>
      <p:sp>
        <p:nvSpPr>
          <p:cNvPr id="4" name="Slide Number Placeholder 3"/>
          <p:cNvSpPr>
            <a:spLocks noGrp="1"/>
          </p:cNvSpPr>
          <p:nvPr>
            <p:ph type="sldNum" sz="quarter" idx="5"/>
          </p:nvPr>
        </p:nvSpPr>
        <p:spPr/>
        <p:txBody>
          <a:bodyPr/>
          <a:lstStyle/>
          <a:p>
            <a:fld id="{92E812D1-8D0D-F448-906B-591C47D59565}" type="slidenum">
              <a:rPr lang="en-US" smtClean="0"/>
              <a:t>10</a:t>
            </a:fld>
            <a:endParaRPr lang="en-US"/>
          </a:p>
        </p:txBody>
      </p:sp>
    </p:spTree>
    <p:extLst>
      <p:ext uri="{BB962C8B-B14F-4D97-AF65-F5344CB8AC3E}">
        <p14:creationId xmlns:p14="http://schemas.microsoft.com/office/powerpoint/2010/main" val="372624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11</a:t>
            </a:fld>
            <a:endParaRPr lang="en-US"/>
          </a:p>
        </p:txBody>
      </p:sp>
    </p:spTree>
    <p:extLst>
      <p:ext uri="{BB962C8B-B14F-4D97-AF65-F5344CB8AC3E}">
        <p14:creationId xmlns:p14="http://schemas.microsoft.com/office/powerpoint/2010/main" val="155047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12</a:t>
            </a:fld>
            <a:endParaRPr lang="en-US"/>
          </a:p>
        </p:txBody>
      </p:sp>
    </p:spTree>
    <p:extLst>
      <p:ext uri="{BB962C8B-B14F-4D97-AF65-F5344CB8AC3E}">
        <p14:creationId xmlns:p14="http://schemas.microsoft.com/office/powerpoint/2010/main" val="178149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13</a:t>
            </a:fld>
            <a:endParaRPr lang="en-US"/>
          </a:p>
        </p:txBody>
      </p:sp>
    </p:spTree>
    <p:extLst>
      <p:ext uri="{BB962C8B-B14F-4D97-AF65-F5344CB8AC3E}">
        <p14:creationId xmlns:p14="http://schemas.microsoft.com/office/powerpoint/2010/main" val="61385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on the whole armor of God – Ephesians 6</a:t>
            </a:r>
          </a:p>
          <a:p>
            <a:r>
              <a:rPr lang="en-US" dirty="0"/>
              <a:t>Be transformed by the renewing of your mind – Romans 12</a:t>
            </a:r>
          </a:p>
          <a:p>
            <a:r>
              <a:rPr lang="en-US" dirty="0"/>
              <a:t>Set your mind of things above – Col 3:2</a:t>
            </a:r>
          </a:p>
          <a:p>
            <a:r>
              <a:rPr lang="en-US" dirty="0"/>
              <a:t>Take every thought captive - 2 Cor 10:5</a:t>
            </a:r>
          </a:p>
          <a:p>
            <a:r>
              <a:rPr lang="en-US" dirty="0"/>
              <a:t>Whatsoever things are . . . .meditate on these things - Phil 4:8-9</a:t>
            </a:r>
          </a:p>
          <a:p>
            <a:endParaRPr lang="en-US" dirty="0"/>
          </a:p>
        </p:txBody>
      </p:sp>
      <p:sp>
        <p:nvSpPr>
          <p:cNvPr id="4" name="Slide Number Placeholder 3"/>
          <p:cNvSpPr>
            <a:spLocks noGrp="1"/>
          </p:cNvSpPr>
          <p:nvPr>
            <p:ph type="sldNum" sz="quarter" idx="5"/>
          </p:nvPr>
        </p:nvSpPr>
        <p:spPr/>
        <p:txBody>
          <a:bodyPr/>
          <a:lstStyle/>
          <a:p>
            <a:fld id="{92E812D1-8D0D-F448-906B-591C47D59565}" type="slidenum">
              <a:rPr lang="en-US" smtClean="0"/>
              <a:t>14</a:t>
            </a:fld>
            <a:endParaRPr lang="en-US"/>
          </a:p>
        </p:txBody>
      </p:sp>
    </p:spTree>
    <p:extLst>
      <p:ext uri="{BB962C8B-B14F-4D97-AF65-F5344CB8AC3E}">
        <p14:creationId xmlns:p14="http://schemas.microsoft.com/office/powerpoint/2010/main" val="361753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812D1-8D0D-F448-906B-591C47D59565}" type="slidenum">
              <a:rPr lang="en-US" smtClean="0"/>
              <a:t>15</a:t>
            </a:fld>
            <a:endParaRPr lang="en-US"/>
          </a:p>
        </p:txBody>
      </p:sp>
    </p:spTree>
    <p:extLst>
      <p:ext uri="{BB962C8B-B14F-4D97-AF65-F5344CB8AC3E}">
        <p14:creationId xmlns:p14="http://schemas.microsoft.com/office/powerpoint/2010/main" val="316711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2</a:t>
            </a:fld>
            <a:endParaRPr lang="en-US"/>
          </a:p>
        </p:txBody>
      </p:sp>
    </p:spTree>
    <p:extLst>
      <p:ext uri="{BB962C8B-B14F-4D97-AF65-F5344CB8AC3E}">
        <p14:creationId xmlns:p14="http://schemas.microsoft.com/office/powerpoint/2010/main" val="64035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will die physically while we’re on this workshop this morning? This demonstrates the prevalence of heart disease from a physical aspect. The heart (the physical organ) is the lifeline of the body. Life flows from the heart. It is the center of our physical being. The Bible speaks of the heart in a metaphorical sense. </a:t>
            </a:r>
          </a:p>
        </p:txBody>
      </p:sp>
      <p:sp>
        <p:nvSpPr>
          <p:cNvPr id="4" name="Slide Number Placeholder 3"/>
          <p:cNvSpPr>
            <a:spLocks noGrp="1"/>
          </p:cNvSpPr>
          <p:nvPr>
            <p:ph type="sldNum" sz="quarter" idx="5"/>
          </p:nvPr>
        </p:nvSpPr>
        <p:spPr/>
        <p:txBody>
          <a:bodyPr/>
          <a:lstStyle/>
          <a:p>
            <a:fld id="{92E812D1-8D0D-F448-906B-591C47D59565}" type="slidenum">
              <a:rPr lang="en-US" smtClean="0"/>
              <a:t>3</a:t>
            </a:fld>
            <a:endParaRPr lang="en-US"/>
          </a:p>
        </p:txBody>
      </p:sp>
    </p:spTree>
    <p:extLst>
      <p:ext uri="{BB962C8B-B14F-4D97-AF65-F5344CB8AC3E}">
        <p14:creationId xmlns:p14="http://schemas.microsoft.com/office/powerpoint/2010/main" val="260703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4</a:t>
            </a:fld>
            <a:endParaRPr lang="en-US"/>
          </a:p>
        </p:txBody>
      </p:sp>
    </p:spTree>
    <p:extLst>
      <p:ext uri="{BB962C8B-B14F-4D97-AF65-F5344CB8AC3E}">
        <p14:creationId xmlns:p14="http://schemas.microsoft.com/office/powerpoint/2010/main" val="96394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Slido.com</a:t>
            </a:r>
            <a:r>
              <a:rPr lang="en-US" dirty="0"/>
              <a:t> </a:t>
            </a:r>
          </a:p>
          <a:p>
            <a:r>
              <a:rPr lang="en-US" dirty="0"/>
              <a:t>#7146154</a:t>
            </a:r>
          </a:p>
        </p:txBody>
      </p:sp>
      <p:sp>
        <p:nvSpPr>
          <p:cNvPr id="4" name="Slide Number Placeholder 3"/>
          <p:cNvSpPr>
            <a:spLocks noGrp="1"/>
          </p:cNvSpPr>
          <p:nvPr>
            <p:ph type="sldNum" sz="quarter" idx="5"/>
          </p:nvPr>
        </p:nvSpPr>
        <p:spPr/>
        <p:txBody>
          <a:bodyPr/>
          <a:lstStyle/>
          <a:p>
            <a:fld id="{92E812D1-8D0D-F448-906B-591C47D59565}" type="slidenum">
              <a:rPr lang="en-US" smtClean="0"/>
              <a:t>5</a:t>
            </a:fld>
            <a:endParaRPr lang="en-US"/>
          </a:p>
        </p:txBody>
      </p:sp>
    </p:spTree>
    <p:extLst>
      <p:ext uri="{BB962C8B-B14F-4D97-AF65-F5344CB8AC3E}">
        <p14:creationId xmlns:p14="http://schemas.microsoft.com/office/powerpoint/2010/main" val="401504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6</a:t>
            </a:fld>
            <a:endParaRPr lang="en-US"/>
          </a:p>
        </p:txBody>
      </p:sp>
    </p:spTree>
    <p:extLst>
      <p:ext uri="{BB962C8B-B14F-4D97-AF65-F5344CB8AC3E}">
        <p14:creationId xmlns:p14="http://schemas.microsoft.com/office/powerpoint/2010/main" val="258810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7</a:t>
            </a:fld>
            <a:endParaRPr lang="en-US"/>
          </a:p>
        </p:txBody>
      </p:sp>
    </p:spTree>
    <p:extLst>
      <p:ext uri="{BB962C8B-B14F-4D97-AF65-F5344CB8AC3E}">
        <p14:creationId xmlns:p14="http://schemas.microsoft.com/office/powerpoint/2010/main" val="210170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E812D1-8D0D-F448-906B-591C47D59565}" type="slidenum">
              <a:rPr lang="en-US" smtClean="0"/>
              <a:t>8</a:t>
            </a:fld>
            <a:endParaRPr lang="en-US"/>
          </a:p>
        </p:txBody>
      </p:sp>
    </p:spTree>
    <p:extLst>
      <p:ext uri="{BB962C8B-B14F-4D97-AF65-F5344CB8AC3E}">
        <p14:creationId xmlns:p14="http://schemas.microsoft.com/office/powerpoint/2010/main" val="16136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Evans’s Devotional video: A Spiritual Attack on Your Heart</a:t>
            </a:r>
          </a:p>
        </p:txBody>
      </p:sp>
      <p:sp>
        <p:nvSpPr>
          <p:cNvPr id="4" name="Slide Number Placeholder 3"/>
          <p:cNvSpPr>
            <a:spLocks noGrp="1"/>
          </p:cNvSpPr>
          <p:nvPr>
            <p:ph type="sldNum" sz="quarter" idx="5"/>
          </p:nvPr>
        </p:nvSpPr>
        <p:spPr/>
        <p:txBody>
          <a:bodyPr/>
          <a:lstStyle/>
          <a:p>
            <a:fld id="{92E812D1-8D0D-F448-906B-591C47D59565}" type="slidenum">
              <a:rPr lang="en-US" smtClean="0"/>
              <a:t>9</a:t>
            </a:fld>
            <a:endParaRPr lang="en-US"/>
          </a:p>
        </p:txBody>
      </p:sp>
    </p:spTree>
    <p:extLst>
      <p:ext uri="{BB962C8B-B14F-4D97-AF65-F5344CB8AC3E}">
        <p14:creationId xmlns:p14="http://schemas.microsoft.com/office/powerpoint/2010/main" val="406901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youtu.be/IKxW_jjnT74"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22" t="9203" b="6472"/>
          <a:stretch>
            <a:fillRect/>
          </a:stretch>
        </p:blipFill>
        <p:spPr>
          <a:xfrm>
            <a:off x="0" y="0"/>
            <a:ext cx="18288000" cy="10287000"/>
          </a:xfrm>
          <a:prstGeom prst="rect">
            <a:avLst/>
          </a:prstGeom>
        </p:spPr>
      </p:pic>
      <p:grpSp>
        <p:nvGrpSpPr>
          <p:cNvPr id="3" name="Group 3"/>
          <p:cNvGrpSpPr/>
          <p:nvPr/>
        </p:nvGrpSpPr>
        <p:grpSpPr>
          <a:xfrm>
            <a:off x="58782" y="7634435"/>
            <a:ext cx="10533531" cy="2567972"/>
            <a:chOff x="0" y="0"/>
            <a:chExt cx="2774263" cy="676338"/>
          </a:xfrm>
        </p:grpSpPr>
        <p:sp>
          <p:nvSpPr>
            <p:cNvPr id="4" name="Freeform 4"/>
            <p:cNvSpPr/>
            <p:nvPr/>
          </p:nvSpPr>
          <p:spPr>
            <a:xfrm>
              <a:off x="0" y="0"/>
              <a:ext cx="2774263" cy="676338"/>
            </a:xfrm>
            <a:custGeom>
              <a:avLst/>
              <a:gdLst/>
              <a:ahLst/>
              <a:cxnLst/>
              <a:rect l="l" t="t" r="r" b="b"/>
              <a:pathLst>
                <a:path w="2774263" h="676338">
                  <a:moveTo>
                    <a:pt x="37484" y="0"/>
                  </a:moveTo>
                  <a:lnTo>
                    <a:pt x="2736779" y="0"/>
                  </a:lnTo>
                  <a:cubicBezTo>
                    <a:pt x="2746721" y="0"/>
                    <a:pt x="2756255" y="3949"/>
                    <a:pt x="2763284" y="10979"/>
                  </a:cubicBezTo>
                  <a:cubicBezTo>
                    <a:pt x="2770314" y="18008"/>
                    <a:pt x="2774263" y="27543"/>
                    <a:pt x="2774263" y="37484"/>
                  </a:cubicBezTo>
                  <a:lnTo>
                    <a:pt x="2774263" y="638854"/>
                  </a:lnTo>
                  <a:cubicBezTo>
                    <a:pt x="2774263" y="648796"/>
                    <a:pt x="2770314" y="658330"/>
                    <a:pt x="2763284" y="665360"/>
                  </a:cubicBezTo>
                  <a:cubicBezTo>
                    <a:pt x="2756255" y="672389"/>
                    <a:pt x="2746721" y="676338"/>
                    <a:pt x="2736779" y="676338"/>
                  </a:cubicBezTo>
                  <a:lnTo>
                    <a:pt x="37484" y="676338"/>
                  </a:lnTo>
                  <a:cubicBezTo>
                    <a:pt x="27543" y="676338"/>
                    <a:pt x="18008" y="672389"/>
                    <a:pt x="10979" y="665360"/>
                  </a:cubicBezTo>
                  <a:cubicBezTo>
                    <a:pt x="3949" y="658330"/>
                    <a:pt x="0" y="648796"/>
                    <a:pt x="0" y="638854"/>
                  </a:cubicBezTo>
                  <a:lnTo>
                    <a:pt x="0" y="37484"/>
                  </a:lnTo>
                  <a:cubicBezTo>
                    <a:pt x="0" y="27543"/>
                    <a:pt x="3949" y="18008"/>
                    <a:pt x="10979" y="10979"/>
                  </a:cubicBezTo>
                  <a:cubicBezTo>
                    <a:pt x="18008" y="3949"/>
                    <a:pt x="27543" y="0"/>
                    <a:pt x="37484" y="0"/>
                  </a:cubicBezTo>
                  <a:close/>
                </a:path>
              </a:pathLst>
            </a:custGeom>
            <a:solidFill>
              <a:srgbClr val="D0CDC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84486" y="8265658"/>
            <a:ext cx="9882124" cy="1667147"/>
            <a:chOff x="0" y="0"/>
            <a:chExt cx="13176166" cy="2222863"/>
          </a:xfrm>
        </p:grpSpPr>
        <p:sp>
          <p:nvSpPr>
            <p:cNvPr id="7" name="TextBox 7"/>
            <p:cNvSpPr txBox="1"/>
            <p:nvPr/>
          </p:nvSpPr>
          <p:spPr>
            <a:xfrm>
              <a:off x="0" y="-209550"/>
              <a:ext cx="13176166" cy="1079900"/>
            </a:xfrm>
            <a:prstGeom prst="rect">
              <a:avLst/>
            </a:prstGeom>
          </p:spPr>
          <p:txBody>
            <a:bodyPr lIns="0" tIns="0" rIns="0" bIns="0" rtlCol="0" anchor="t">
              <a:spAutoFit/>
            </a:bodyPr>
            <a:lstStyle/>
            <a:p>
              <a:pPr algn="just">
                <a:lnSpc>
                  <a:spcPts val="6020"/>
                </a:lnSpc>
              </a:pPr>
              <a:r>
                <a:rPr lang="en-US" sz="4300" spc="129">
                  <a:solidFill>
                    <a:srgbClr val="000000"/>
                  </a:solidFill>
                  <a:latin typeface="Agrandir Medium"/>
                </a:rPr>
                <a:t>TRANSFORMATIONAL LEADERSHIP: </a:t>
              </a:r>
              <a:r>
                <a:rPr lang="en-US" sz="4300" spc="129">
                  <a:solidFill>
                    <a:srgbClr val="000000"/>
                  </a:solidFill>
                  <a:latin typeface="Agrandir Medium Bold"/>
                </a:rPr>
                <a:t> </a:t>
              </a:r>
            </a:p>
          </p:txBody>
        </p:sp>
        <p:sp>
          <p:nvSpPr>
            <p:cNvPr id="8" name="TextBox 8"/>
            <p:cNvSpPr txBox="1"/>
            <p:nvPr/>
          </p:nvSpPr>
          <p:spPr>
            <a:xfrm>
              <a:off x="0" y="1235437"/>
              <a:ext cx="13176166" cy="987426"/>
            </a:xfrm>
            <a:prstGeom prst="rect">
              <a:avLst/>
            </a:prstGeom>
          </p:spPr>
          <p:txBody>
            <a:bodyPr lIns="0" tIns="0" rIns="0" bIns="0" rtlCol="0" anchor="t">
              <a:spAutoFit/>
            </a:bodyPr>
            <a:lstStyle/>
            <a:p>
              <a:pPr algn="r">
                <a:lnSpc>
                  <a:spcPts val="6299"/>
                </a:lnSpc>
              </a:pPr>
              <a:endParaRPr/>
            </a:p>
          </p:txBody>
        </p:sp>
      </p:grpSp>
      <p:sp>
        <p:nvSpPr>
          <p:cNvPr id="9" name="TextBox 9"/>
          <p:cNvSpPr txBox="1"/>
          <p:nvPr/>
        </p:nvSpPr>
        <p:spPr>
          <a:xfrm>
            <a:off x="849041" y="8975320"/>
            <a:ext cx="8319120" cy="1011757"/>
          </a:xfrm>
          <a:prstGeom prst="rect">
            <a:avLst/>
          </a:prstGeom>
        </p:spPr>
        <p:txBody>
          <a:bodyPr lIns="0" tIns="0" rIns="0" bIns="0" rtlCol="0" anchor="t">
            <a:spAutoFit/>
          </a:bodyPr>
          <a:lstStyle/>
          <a:p>
            <a:pPr algn="ctr">
              <a:lnSpc>
                <a:spcPts val="8283"/>
              </a:lnSpc>
              <a:spcBef>
                <a:spcPct val="0"/>
              </a:spcBef>
            </a:pPr>
            <a:r>
              <a:rPr lang="en-US" sz="5917" spc="29" dirty="0">
                <a:solidFill>
                  <a:srgbClr val="000000"/>
                </a:solidFill>
                <a:latin typeface="Feeling Passionate"/>
              </a:rPr>
              <a:t>Your HEART Matters!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3861907" y="4029381"/>
            <a:ext cx="9333713" cy="1330052"/>
          </a:xfrm>
          <a:prstGeom prst="rect">
            <a:avLst/>
          </a:prstGeom>
        </p:spPr>
        <p:txBody>
          <a:bodyPr lIns="0" tIns="0" rIns="0" bIns="0" rtlCol="0" anchor="t">
            <a:spAutoFit/>
          </a:bodyPr>
          <a:lstStyle/>
          <a:p>
            <a:pPr algn="ctr">
              <a:lnSpc>
                <a:spcPts val="8569"/>
              </a:lnSpc>
              <a:spcBef>
                <a:spcPct val="0"/>
              </a:spcBef>
            </a:pPr>
            <a:r>
              <a:rPr lang="en-US" sz="7790">
                <a:solidFill>
                  <a:srgbClr val="000000"/>
                </a:solidFill>
                <a:latin typeface="Agrandir Medium"/>
              </a:rPr>
              <a:t>Mark 7:14-23</a:t>
            </a:r>
          </a:p>
        </p:txBody>
      </p:sp>
      <p:grpSp>
        <p:nvGrpSpPr>
          <p:cNvPr id="3" name="Group 3"/>
          <p:cNvGrpSpPr/>
          <p:nvPr/>
        </p:nvGrpSpPr>
        <p:grpSpPr>
          <a:xfrm>
            <a:off x="15494918" y="0"/>
            <a:ext cx="4000308" cy="11261000"/>
            <a:chOff x="0" y="0"/>
            <a:chExt cx="610668" cy="1719052"/>
          </a:xfrm>
        </p:grpSpPr>
        <p:sp>
          <p:nvSpPr>
            <p:cNvPr id="4" name="Freeform 4"/>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97387" y="-487000"/>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1800995" y="4512248"/>
            <a:ext cx="9866814" cy="1148204"/>
          </a:xfrm>
          <a:prstGeom prst="rect">
            <a:avLst/>
          </a:prstGeom>
        </p:spPr>
        <p:txBody>
          <a:bodyPr lIns="0" tIns="0" rIns="0" bIns="0" rtlCol="0" anchor="t">
            <a:spAutoFit/>
          </a:bodyPr>
          <a:lstStyle/>
          <a:p>
            <a:pPr algn="ctr">
              <a:lnSpc>
                <a:spcPts val="7487"/>
              </a:lnSpc>
              <a:spcBef>
                <a:spcPct val="0"/>
              </a:spcBef>
            </a:pPr>
            <a:r>
              <a:rPr lang="en-US" sz="6806">
                <a:solidFill>
                  <a:srgbClr val="000000"/>
                </a:solidFill>
                <a:latin typeface="Agrandir Medium"/>
              </a:rPr>
              <a:t>What is Jesus saying?</a:t>
            </a:r>
          </a:p>
        </p:txBody>
      </p:sp>
      <p:grpSp>
        <p:nvGrpSpPr>
          <p:cNvPr id="3" name="Group 3"/>
          <p:cNvGrpSpPr/>
          <p:nvPr/>
        </p:nvGrpSpPr>
        <p:grpSpPr>
          <a:xfrm>
            <a:off x="-1297387" y="-487000"/>
            <a:ext cx="4000308" cy="11261000"/>
            <a:chOff x="0" y="0"/>
            <a:chExt cx="610668" cy="1719052"/>
          </a:xfrm>
        </p:grpSpPr>
        <p:sp>
          <p:nvSpPr>
            <p:cNvPr id="4" name="Freeform 4"/>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666508" y="-487000"/>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rcRect l="13515" r="17703"/>
          <a:stretch>
            <a:fillRect/>
          </a:stretch>
        </p:blipFill>
        <p:spPr>
          <a:xfrm>
            <a:off x="10969779" y="-487000"/>
            <a:ext cx="8928327" cy="1077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grpSp>
        <p:nvGrpSpPr>
          <p:cNvPr id="2" name="Group 2"/>
          <p:cNvGrpSpPr/>
          <p:nvPr/>
        </p:nvGrpSpPr>
        <p:grpSpPr>
          <a:xfrm>
            <a:off x="-1335767" y="-327348"/>
            <a:ext cx="4000308" cy="11261000"/>
            <a:chOff x="0" y="0"/>
            <a:chExt cx="610668" cy="1719052"/>
          </a:xfrm>
        </p:grpSpPr>
        <p:sp>
          <p:nvSpPr>
            <p:cNvPr id="3" name="Freeform 3"/>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817934" y="2225055"/>
            <a:ext cx="7258580" cy="1389494"/>
          </a:xfrm>
          <a:prstGeom prst="rect">
            <a:avLst/>
          </a:prstGeom>
        </p:spPr>
        <p:txBody>
          <a:bodyPr lIns="0" tIns="0" rIns="0" bIns="0" rtlCol="0" anchor="t">
            <a:spAutoFit/>
          </a:bodyPr>
          <a:lstStyle/>
          <a:p>
            <a:pPr algn="ctr">
              <a:lnSpc>
                <a:spcPts val="8958"/>
              </a:lnSpc>
              <a:spcBef>
                <a:spcPct val="0"/>
              </a:spcBef>
            </a:pPr>
            <a:r>
              <a:rPr lang="en-US" sz="8144" dirty="0">
                <a:solidFill>
                  <a:srgbClr val="000000"/>
                </a:solidFill>
                <a:latin typeface="Agrandir Medium"/>
              </a:rPr>
              <a:t>James 1:13-15 </a:t>
            </a:r>
          </a:p>
        </p:txBody>
      </p:sp>
      <p:grpSp>
        <p:nvGrpSpPr>
          <p:cNvPr id="6" name="Group 6"/>
          <p:cNvGrpSpPr/>
          <p:nvPr/>
        </p:nvGrpSpPr>
        <p:grpSpPr>
          <a:xfrm>
            <a:off x="15569439" y="0"/>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E8356AFD-0FFD-F575-0281-B7BD9A1EACD4}"/>
              </a:ext>
            </a:extLst>
          </p:cNvPr>
          <p:cNvSpPr txBox="1"/>
          <p:nvPr/>
        </p:nvSpPr>
        <p:spPr>
          <a:xfrm>
            <a:off x="5732345" y="3691979"/>
            <a:ext cx="6110734" cy="923330"/>
          </a:xfrm>
          <a:prstGeom prst="rect">
            <a:avLst/>
          </a:prstGeom>
          <a:noFill/>
        </p:spPr>
        <p:txBody>
          <a:bodyPr wrap="square" rtlCol="0">
            <a:spAutoFit/>
          </a:bodyPr>
          <a:lstStyle/>
          <a:p>
            <a:r>
              <a:rPr lang="en-US" sz="5400" dirty="0"/>
              <a:t>desire has conceived</a:t>
            </a:r>
          </a:p>
        </p:txBody>
      </p:sp>
      <p:cxnSp>
        <p:nvCxnSpPr>
          <p:cNvPr id="16" name="Straight Arrow Connector 15">
            <a:extLst>
              <a:ext uri="{FF2B5EF4-FFF2-40B4-BE49-F238E27FC236}">
                <a16:creationId xmlns:a16="http://schemas.microsoft.com/office/drawing/2014/main" id="{204D6937-195A-1ABC-2597-5D6B3CDF2C71}"/>
              </a:ext>
            </a:extLst>
          </p:cNvPr>
          <p:cNvCxnSpPr/>
          <p:nvPr/>
        </p:nvCxnSpPr>
        <p:spPr>
          <a:xfrm>
            <a:off x="8565795" y="4615309"/>
            <a:ext cx="0" cy="1210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7F8E0C1-13DD-D3EA-0599-A4D179215BBC}"/>
              </a:ext>
            </a:extLst>
          </p:cNvPr>
          <p:cNvSpPr txBox="1"/>
          <p:nvPr/>
        </p:nvSpPr>
        <p:spPr>
          <a:xfrm>
            <a:off x="6938716" y="5826065"/>
            <a:ext cx="3428996" cy="923330"/>
          </a:xfrm>
          <a:prstGeom prst="rect">
            <a:avLst/>
          </a:prstGeom>
          <a:noFill/>
        </p:spPr>
        <p:txBody>
          <a:bodyPr wrap="square" rtlCol="0">
            <a:spAutoFit/>
          </a:bodyPr>
          <a:lstStyle/>
          <a:p>
            <a:r>
              <a:rPr lang="en-US" sz="5400" dirty="0"/>
              <a:t>birth to sin</a:t>
            </a:r>
          </a:p>
        </p:txBody>
      </p:sp>
      <p:cxnSp>
        <p:nvCxnSpPr>
          <p:cNvPr id="20" name="Straight Arrow Connector 19">
            <a:extLst>
              <a:ext uri="{FF2B5EF4-FFF2-40B4-BE49-F238E27FC236}">
                <a16:creationId xmlns:a16="http://schemas.microsoft.com/office/drawing/2014/main" id="{159BBCAA-E949-F2CB-9C00-15493634A9F5}"/>
              </a:ext>
            </a:extLst>
          </p:cNvPr>
          <p:cNvCxnSpPr/>
          <p:nvPr/>
        </p:nvCxnSpPr>
        <p:spPr>
          <a:xfrm>
            <a:off x="8575419" y="6591300"/>
            <a:ext cx="0" cy="1210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A94099B-7252-DD4E-DCF1-F1CC3E7C1896}"/>
              </a:ext>
            </a:extLst>
          </p:cNvPr>
          <p:cNvSpPr txBox="1"/>
          <p:nvPr/>
        </p:nvSpPr>
        <p:spPr>
          <a:xfrm>
            <a:off x="6019803" y="7960151"/>
            <a:ext cx="5823270" cy="923330"/>
          </a:xfrm>
          <a:prstGeom prst="rect">
            <a:avLst/>
          </a:prstGeom>
          <a:noFill/>
        </p:spPr>
        <p:txBody>
          <a:bodyPr wrap="square" rtlCol="0">
            <a:spAutoFit/>
          </a:bodyPr>
          <a:lstStyle/>
          <a:p>
            <a:r>
              <a:rPr lang="en-US" sz="5400" dirty="0"/>
              <a:t>brings forth 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grpSp>
        <p:nvGrpSpPr>
          <p:cNvPr id="2" name="Group 2"/>
          <p:cNvGrpSpPr/>
          <p:nvPr/>
        </p:nvGrpSpPr>
        <p:grpSpPr>
          <a:xfrm>
            <a:off x="-1335767" y="-327348"/>
            <a:ext cx="4000308" cy="11261000"/>
            <a:chOff x="0" y="0"/>
            <a:chExt cx="610668" cy="1719052"/>
          </a:xfrm>
        </p:grpSpPr>
        <p:sp>
          <p:nvSpPr>
            <p:cNvPr id="3" name="Freeform 3"/>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64541" y="3421530"/>
            <a:ext cx="10781797" cy="1421919"/>
          </a:xfrm>
          <a:prstGeom prst="rect">
            <a:avLst/>
          </a:prstGeom>
        </p:spPr>
        <p:txBody>
          <a:bodyPr lIns="0" tIns="0" rIns="0" bIns="0" rtlCol="0" anchor="t">
            <a:spAutoFit/>
          </a:bodyPr>
          <a:lstStyle/>
          <a:p>
            <a:pPr algn="ctr">
              <a:lnSpc>
                <a:spcPts val="9124"/>
              </a:lnSpc>
              <a:spcBef>
                <a:spcPct val="0"/>
              </a:spcBef>
            </a:pPr>
            <a:r>
              <a:rPr lang="en-US" sz="8294">
                <a:solidFill>
                  <a:srgbClr val="000000"/>
                </a:solidFill>
                <a:latin typeface="Agrandir Medium"/>
              </a:rPr>
              <a:t>Why does it matter? </a:t>
            </a:r>
          </a:p>
        </p:txBody>
      </p:sp>
      <p:grpSp>
        <p:nvGrpSpPr>
          <p:cNvPr id="6" name="Group 6"/>
          <p:cNvGrpSpPr/>
          <p:nvPr/>
        </p:nvGrpSpPr>
        <p:grpSpPr>
          <a:xfrm>
            <a:off x="16010807" y="-618519"/>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rcRect l="9607" r="9607"/>
          <a:stretch>
            <a:fillRect/>
          </a:stretch>
        </p:blipFill>
        <p:spPr>
          <a:xfrm flipH="1">
            <a:off x="8549112" y="455508"/>
            <a:ext cx="12336690" cy="10186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grpSp>
        <p:nvGrpSpPr>
          <p:cNvPr id="2" name="Group 2"/>
          <p:cNvGrpSpPr/>
          <p:nvPr/>
        </p:nvGrpSpPr>
        <p:grpSpPr>
          <a:xfrm>
            <a:off x="-1335767" y="-327348"/>
            <a:ext cx="4000308" cy="11261000"/>
            <a:chOff x="0" y="0"/>
            <a:chExt cx="610668" cy="1719052"/>
          </a:xfrm>
        </p:grpSpPr>
        <p:sp>
          <p:nvSpPr>
            <p:cNvPr id="3" name="Freeform 3"/>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10807" y="-618519"/>
            <a:ext cx="4000308" cy="11261000"/>
            <a:chOff x="0" y="0"/>
            <a:chExt cx="610668" cy="1719052"/>
          </a:xfrm>
        </p:grpSpPr>
        <p:sp>
          <p:nvSpPr>
            <p:cNvPr id="6" name="Freeform 6"/>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407622" y="3335245"/>
            <a:ext cx="9472756" cy="1498800"/>
          </a:xfrm>
          <a:prstGeom prst="rect">
            <a:avLst/>
          </a:prstGeom>
        </p:spPr>
        <p:txBody>
          <a:bodyPr lIns="0" tIns="0" rIns="0" bIns="0" rtlCol="0" anchor="t">
            <a:spAutoFit/>
          </a:bodyPr>
          <a:lstStyle/>
          <a:p>
            <a:pPr algn="ctr">
              <a:lnSpc>
                <a:spcPts val="9612"/>
              </a:lnSpc>
              <a:spcBef>
                <a:spcPct val="0"/>
              </a:spcBef>
            </a:pPr>
            <a:r>
              <a:rPr lang="en-US" sz="8738">
                <a:solidFill>
                  <a:srgbClr val="000000"/>
                </a:solidFill>
                <a:latin typeface="Agrandir Medium"/>
              </a:rPr>
              <a:t>What am I to do? </a:t>
            </a:r>
          </a:p>
        </p:txBody>
      </p:sp>
      <p:pic>
        <p:nvPicPr>
          <p:cNvPr id="9" name="Picture 9"/>
          <p:cNvPicPr>
            <a:picLocks noChangeAspect="1"/>
          </p:cNvPicPr>
          <p:nvPr/>
        </p:nvPicPr>
        <p:blipFill>
          <a:blip r:embed="rId3"/>
          <a:srcRect/>
          <a:stretch>
            <a:fillRect/>
          </a:stretch>
        </p:blipFill>
        <p:spPr>
          <a:xfrm>
            <a:off x="-2546237" y="2691972"/>
            <a:ext cx="12604365"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grpSp>
        <p:nvGrpSpPr>
          <p:cNvPr id="2" name="Group 2"/>
          <p:cNvGrpSpPr/>
          <p:nvPr/>
        </p:nvGrpSpPr>
        <p:grpSpPr>
          <a:xfrm>
            <a:off x="-1335767" y="-327348"/>
            <a:ext cx="4000308" cy="11261000"/>
            <a:chOff x="0" y="0"/>
            <a:chExt cx="610668" cy="1719052"/>
          </a:xfrm>
        </p:grpSpPr>
        <p:sp>
          <p:nvSpPr>
            <p:cNvPr id="3" name="Freeform 3"/>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64541" y="1087474"/>
            <a:ext cx="10776080" cy="6954430"/>
          </a:xfrm>
          <a:prstGeom prst="rect">
            <a:avLst/>
          </a:prstGeom>
        </p:spPr>
        <p:txBody>
          <a:bodyPr lIns="0" tIns="0" rIns="0" bIns="0" rtlCol="0" anchor="t">
            <a:spAutoFit/>
          </a:bodyPr>
          <a:lstStyle/>
          <a:p>
            <a:pPr algn="ctr">
              <a:lnSpc>
                <a:spcPts val="6884"/>
              </a:lnSpc>
            </a:pPr>
            <a:r>
              <a:rPr lang="en-US" sz="6494">
                <a:solidFill>
                  <a:srgbClr val="000000"/>
                </a:solidFill>
                <a:latin typeface="Agrandir Medium"/>
              </a:rPr>
              <a:t>What do you want to</a:t>
            </a:r>
          </a:p>
          <a:p>
            <a:pPr algn="ctr">
              <a:lnSpc>
                <a:spcPts val="6884"/>
              </a:lnSpc>
            </a:pPr>
            <a:r>
              <a:rPr lang="en-US" sz="6494">
                <a:solidFill>
                  <a:srgbClr val="000000"/>
                </a:solidFill>
                <a:latin typeface="Agrandir Medium"/>
              </a:rPr>
              <a:t> be different? </a:t>
            </a:r>
          </a:p>
          <a:p>
            <a:pPr algn="ctr">
              <a:lnSpc>
                <a:spcPts val="5325"/>
              </a:lnSpc>
            </a:pPr>
            <a:endParaRPr lang="en-US" sz="6494">
              <a:solidFill>
                <a:srgbClr val="000000"/>
              </a:solidFill>
              <a:latin typeface="Agrandir Medium"/>
            </a:endParaRPr>
          </a:p>
          <a:p>
            <a:pPr algn="ctr">
              <a:lnSpc>
                <a:spcPts val="6884"/>
              </a:lnSpc>
            </a:pPr>
            <a:r>
              <a:rPr lang="en-US" sz="6494">
                <a:solidFill>
                  <a:srgbClr val="000000"/>
                </a:solidFill>
                <a:latin typeface="Agrandir Medium"/>
              </a:rPr>
              <a:t>What difference is </a:t>
            </a:r>
          </a:p>
          <a:p>
            <a:pPr algn="ctr">
              <a:lnSpc>
                <a:spcPts val="6884"/>
              </a:lnSpc>
            </a:pPr>
            <a:r>
              <a:rPr lang="en-US" sz="6494">
                <a:solidFill>
                  <a:srgbClr val="000000"/>
                </a:solidFill>
                <a:latin typeface="Agrandir Medium"/>
              </a:rPr>
              <a:t>it going to make? </a:t>
            </a:r>
          </a:p>
          <a:p>
            <a:pPr algn="ctr">
              <a:lnSpc>
                <a:spcPts val="6884"/>
              </a:lnSpc>
            </a:pPr>
            <a:endParaRPr lang="en-US" sz="6494">
              <a:solidFill>
                <a:srgbClr val="000000"/>
              </a:solidFill>
              <a:latin typeface="Agrandir Medium"/>
            </a:endParaRPr>
          </a:p>
          <a:p>
            <a:pPr algn="ctr">
              <a:lnSpc>
                <a:spcPts val="6884"/>
              </a:lnSpc>
            </a:pPr>
            <a:r>
              <a:rPr lang="en-US" sz="6494">
                <a:solidFill>
                  <a:srgbClr val="000000"/>
                </a:solidFill>
                <a:latin typeface="Agrandir Medium"/>
              </a:rPr>
              <a:t>What </a:t>
            </a:r>
            <a:r>
              <a:rPr lang="en-US" sz="6494" u="sng">
                <a:solidFill>
                  <a:srgbClr val="000000"/>
                </a:solidFill>
                <a:latin typeface="Agrandir Medium Italics"/>
              </a:rPr>
              <a:t>will</a:t>
            </a:r>
            <a:r>
              <a:rPr lang="en-US" sz="6494">
                <a:solidFill>
                  <a:srgbClr val="000000"/>
                </a:solidFill>
                <a:latin typeface="Agrandir Medium"/>
              </a:rPr>
              <a:t> you do </a:t>
            </a:r>
          </a:p>
          <a:p>
            <a:pPr algn="ctr">
              <a:lnSpc>
                <a:spcPts val="6884"/>
              </a:lnSpc>
            </a:pPr>
            <a:r>
              <a:rPr lang="en-US" sz="6494">
                <a:solidFill>
                  <a:srgbClr val="000000"/>
                </a:solidFill>
                <a:latin typeface="Agrandir Medium"/>
              </a:rPr>
              <a:t>differently?</a:t>
            </a:r>
          </a:p>
        </p:txBody>
      </p:sp>
      <p:grpSp>
        <p:nvGrpSpPr>
          <p:cNvPr id="6" name="Group 6"/>
          <p:cNvGrpSpPr/>
          <p:nvPr/>
        </p:nvGrpSpPr>
        <p:grpSpPr>
          <a:xfrm>
            <a:off x="15531059" y="-327348"/>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rcRect/>
          <a:stretch>
            <a:fillRect/>
          </a:stretch>
        </p:blipFill>
        <p:spPr>
          <a:xfrm flipH="1">
            <a:off x="5696770" y="762000"/>
            <a:ext cx="14287500" cy="9525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1028700" y="650445"/>
            <a:ext cx="15507717" cy="1040766"/>
          </a:xfrm>
          <a:prstGeom prst="rect">
            <a:avLst/>
          </a:prstGeom>
        </p:spPr>
        <p:txBody>
          <a:bodyPr lIns="0" tIns="0" rIns="0" bIns="0" rtlCol="0" anchor="t">
            <a:spAutoFit/>
          </a:bodyPr>
          <a:lstStyle/>
          <a:p>
            <a:pPr>
              <a:lnSpc>
                <a:spcPts val="7209"/>
              </a:lnSpc>
            </a:pPr>
            <a:r>
              <a:rPr lang="en-US" sz="5149">
                <a:solidFill>
                  <a:srgbClr val="000000"/>
                </a:solidFill>
                <a:latin typeface="Agrandir Bold"/>
              </a:rPr>
              <a:t>Objectives for Your Heart Matters Workshop:  </a:t>
            </a:r>
          </a:p>
        </p:txBody>
      </p:sp>
      <p:sp>
        <p:nvSpPr>
          <p:cNvPr id="3" name="TextBox 3"/>
          <p:cNvSpPr txBox="1"/>
          <p:nvPr/>
        </p:nvSpPr>
        <p:spPr>
          <a:xfrm>
            <a:off x="287849" y="2350463"/>
            <a:ext cx="18560680" cy="5402120"/>
          </a:xfrm>
          <a:prstGeom prst="rect">
            <a:avLst/>
          </a:prstGeom>
        </p:spPr>
        <p:txBody>
          <a:bodyPr lIns="0" tIns="0" rIns="0" bIns="0" rtlCol="0" anchor="t">
            <a:spAutoFit/>
          </a:bodyPr>
          <a:lstStyle/>
          <a:p>
            <a:pPr marL="809622" lvl="1" indent="-404811">
              <a:lnSpc>
                <a:spcPts val="5249"/>
              </a:lnSpc>
              <a:buFont typeface="Arial"/>
              <a:buChar char="•"/>
            </a:pPr>
            <a:r>
              <a:rPr lang="en-US" sz="3749" dirty="0">
                <a:solidFill>
                  <a:srgbClr val="000000"/>
                </a:solidFill>
                <a:latin typeface="Agrandir Bold"/>
              </a:rPr>
              <a:t>To interpret the biblical definition of the heart</a:t>
            </a:r>
          </a:p>
          <a:p>
            <a:pPr>
              <a:lnSpc>
                <a:spcPts val="5249"/>
              </a:lnSpc>
            </a:pPr>
            <a:endParaRPr lang="en-US" sz="3749" dirty="0">
              <a:solidFill>
                <a:srgbClr val="000000"/>
              </a:solidFill>
              <a:latin typeface="Agrandir Bold"/>
            </a:endParaRPr>
          </a:p>
          <a:p>
            <a:pPr marL="809622" lvl="1" indent="-404811">
              <a:lnSpc>
                <a:spcPts val="5249"/>
              </a:lnSpc>
              <a:buFont typeface="Arial"/>
              <a:buChar char="•"/>
            </a:pPr>
            <a:r>
              <a:rPr lang="en-US" sz="3749" dirty="0">
                <a:solidFill>
                  <a:srgbClr val="000000"/>
                </a:solidFill>
                <a:latin typeface="Agrandir Bold"/>
              </a:rPr>
              <a:t>To learn what the Bible states concerning our hearts</a:t>
            </a:r>
          </a:p>
          <a:p>
            <a:pPr>
              <a:lnSpc>
                <a:spcPts val="5249"/>
              </a:lnSpc>
            </a:pPr>
            <a:endParaRPr lang="en-US" sz="3749" dirty="0">
              <a:solidFill>
                <a:srgbClr val="000000"/>
              </a:solidFill>
              <a:latin typeface="Agrandir Bold"/>
            </a:endParaRPr>
          </a:p>
          <a:p>
            <a:pPr marL="809622" lvl="1" indent="-404811">
              <a:lnSpc>
                <a:spcPts val="3749"/>
              </a:lnSpc>
              <a:buFont typeface="Arial"/>
              <a:buChar char="•"/>
            </a:pPr>
            <a:r>
              <a:rPr lang="en-US" sz="3749" dirty="0">
                <a:solidFill>
                  <a:srgbClr val="000000"/>
                </a:solidFill>
                <a:latin typeface="Agrandir Bold"/>
              </a:rPr>
              <a:t>To discuss why the condition of our hearts matter and</a:t>
            </a:r>
          </a:p>
          <a:p>
            <a:pPr marL="404811" lvl="1">
              <a:lnSpc>
                <a:spcPts val="3749"/>
              </a:lnSpc>
            </a:pPr>
            <a:r>
              <a:rPr lang="en-US" sz="3749" dirty="0">
                <a:solidFill>
                  <a:srgbClr val="000000"/>
                </a:solidFill>
                <a:latin typeface="Agrandir Bold"/>
              </a:rPr>
              <a:t>    why it matters as we lead others</a:t>
            </a:r>
          </a:p>
          <a:p>
            <a:pPr>
              <a:lnSpc>
                <a:spcPts val="5249"/>
              </a:lnSpc>
            </a:pPr>
            <a:endParaRPr lang="en-US" sz="3749" dirty="0">
              <a:solidFill>
                <a:srgbClr val="000000"/>
              </a:solidFill>
              <a:latin typeface="Agrandir Bold"/>
            </a:endParaRPr>
          </a:p>
          <a:p>
            <a:pPr marL="809622" lvl="1" indent="-404811">
              <a:lnSpc>
                <a:spcPts val="3749"/>
              </a:lnSpc>
              <a:buFont typeface="Arial"/>
              <a:buChar char="•"/>
            </a:pPr>
            <a:r>
              <a:rPr lang="en-US" sz="3749" dirty="0">
                <a:solidFill>
                  <a:srgbClr val="000000"/>
                </a:solidFill>
                <a:latin typeface="Agrandir Bold"/>
              </a:rPr>
              <a:t>To decide the next steps as it pertains to our hearts and </a:t>
            </a:r>
          </a:p>
          <a:p>
            <a:pPr>
              <a:lnSpc>
                <a:spcPts val="5249"/>
              </a:lnSpc>
            </a:pPr>
            <a:r>
              <a:rPr lang="en-US" sz="3749" dirty="0">
                <a:solidFill>
                  <a:srgbClr val="000000"/>
                </a:solidFill>
                <a:latin typeface="Agrandir Bold"/>
              </a:rPr>
              <a:t>        leadership</a:t>
            </a:r>
          </a:p>
        </p:txBody>
      </p:sp>
      <p:grpSp>
        <p:nvGrpSpPr>
          <p:cNvPr id="4" name="Group 4"/>
          <p:cNvGrpSpPr/>
          <p:nvPr/>
        </p:nvGrpSpPr>
        <p:grpSpPr>
          <a:xfrm>
            <a:off x="15533298" y="0"/>
            <a:ext cx="4000308" cy="11261000"/>
            <a:chOff x="0" y="0"/>
            <a:chExt cx="610668" cy="1719052"/>
          </a:xfrm>
        </p:grpSpPr>
        <p:sp>
          <p:nvSpPr>
            <p:cNvPr id="5" name="Freeform 5"/>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6" name="TextBox 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3182" r="20073"/>
          <a:stretch>
            <a:fillRect/>
          </a:stretch>
        </p:blipFill>
        <p:spPr>
          <a:xfrm>
            <a:off x="9532116" y="0"/>
            <a:ext cx="8755884" cy="10287000"/>
          </a:xfrm>
          <a:prstGeom prst="rect">
            <a:avLst/>
          </a:prstGeom>
        </p:spPr>
      </p:pic>
      <p:sp>
        <p:nvSpPr>
          <p:cNvPr id="3" name="TextBox 3"/>
          <p:cNvSpPr txBox="1"/>
          <p:nvPr/>
        </p:nvSpPr>
        <p:spPr>
          <a:xfrm>
            <a:off x="863625" y="4579872"/>
            <a:ext cx="7132957" cy="3876675"/>
          </a:xfrm>
          <a:prstGeom prst="rect">
            <a:avLst/>
          </a:prstGeom>
        </p:spPr>
        <p:txBody>
          <a:bodyPr lIns="0" tIns="0" rIns="0" bIns="0" rtlCol="0" anchor="t">
            <a:spAutoFit/>
          </a:bodyPr>
          <a:lstStyle/>
          <a:p>
            <a:pPr algn="ctr">
              <a:lnSpc>
                <a:spcPts val="7319"/>
              </a:lnSpc>
            </a:pPr>
            <a:r>
              <a:rPr lang="en-US" sz="6099" spc="182">
                <a:solidFill>
                  <a:srgbClr val="000000"/>
                </a:solidFill>
                <a:latin typeface="Agrandir Narrow Medium"/>
              </a:rPr>
              <a:t> One person in the United States dies from heart disease. </a:t>
            </a:r>
          </a:p>
        </p:txBody>
      </p:sp>
      <p:sp>
        <p:nvSpPr>
          <p:cNvPr id="4" name="TextBox 4"/>
          <p:cNvSpPr txBox="1"/>
          <p:nvPr/>
        </p:nvSpPr>
        <p:spPr>
          <a:xfrm>
            <a:off x="265358" y="1701344"/>
            <a:ext cx="7984073" cy="2910071"/>
          </a:xfrm>
          <a:prstGeom prst="rect">
            <a:avLst/>
          </a:prstGeom>
        </p:spPr>
        <p:txBody>
          <a:bodyPr lIns="0" tIns="0" rIns="0" bIns="0" rtlCol="0" anchor="t">
            <a:spAutoFit/>
          </a:bodyPr>
          <a:lstStyle/>
          <a:p>
            <a:pPr algn="ctr">
              <a:lnSpc>
                <a:spcPts val="9950"/>
              </a:lnSpc>
            </a:pPr>
            <a:r>
              <a:rPr lang="en-US" sz="10699">
                <a:solidFill>
                  <a:srgbClr val="000000"/>
                </a:solidFill>
                <a:latin typeface="Agrandir Medium Bold"/>
              </a:rPr>
              <a:t>Every 34 seconds</a:t>
            </a:r>
          </a:p>
        </p:txBody>
      </p:sp>
      <p:sp>
        <p:nvSpPr>
          <p:cNvPr id="5" name="TextBox 5"/>
          <p:cNvSpPr txBox="1"/>
          <p:nvPr/>
        </p:nvSpPr>
        <p:spPr>
          <a:xfrm>
            <a:off x="4903714" y="9591350"/>
            <a:ext cx="4500414" cy="542925"/>
          </a:xfrm>
          <a:prstGeom prst="rect">
            <a:avLst/>
          </a:prstGeom>
        </p:spPr>
        <p:txBody>
          <a:bodyPr lIns="0" tIns="0" rIns="0" bIns="0" rtlCol="0" anchor="t">
            <a:spAutoFit/>
          </a:bodyPr>
          <a:lstStyle/>
          <a:p>
            <a:pPr algn="ctr">
              <a:lnSpc>
                <a:spcPts val="4200"/>
              </a:lnSpc>
              <a:spcBef>
                <a:spcPct val="0"/>
              </a:spcBef>
            </a:pPr>
            <a:r>
              <a:rPr lang="en-US" sz="3500" spc="105">
                <a:solidFill>
                  <a:srgbClr val="000000"/>
                </a:solidFill>
                <a:latin typeface="Fira Sans Medium Bold"/>
              </a:rPr>
              <a:t>According to the CDC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6000"/>
          </a:blip>
          <a:srcRect l="3321" r="26850"/>
          <a:stretch>
            <a:fillRect/>
          </a:stretch>
        </p:blipFill>
        <p:spPr>
          <a:xfrm>
            <a:off x="7472548" y="0"/>
            <a:ext cx="10815452" cy="10287000"/>
          </a:xfrm>
          <a:prstGeom prst="rect">
            <a:avLst/>
          </a:prstGeom>
        </p:spPr>
      </p:pic>
      <p:sp>
        <p:nvSpPr>
          <p:cNvPr id="3" name="AutoShape 3"/>
          <p:cNvSpPr/>
          <p:nvPr/>
        </p:nvSpPr>
        <p:spPr>
          <a:xfrm flipH="1">
            <a:off x="7472548" y="0"/>
            <a:ext cx="0" cy="10287000"/>
          </a:xfrm>
          <a:prstGeom prst="line">
            <a:avLst/>
          </a:prstGeom>
          <a:ln w="57150" cap="flat">
            <a:solidFill>
              <a:srgbClr val="837778"/>
            </a:solidFill>
            <a:prstDash val="solid"/>
            <a:headEnd type="none" w="sm" len="sm"/>
            <a:tailEnd type="none" w="sm" len="sm"/>
          </a:ln>
        </p:spPr>
      </p:sp>
      <p:sp>
        <p:nvSpPr>
          <p:cNvPr id="4" name="TextBox 4"/>
          <p:cNvSpPr txBox="1"/>
          <p:nvPr/>
        </p:nvSpPr>
        <p:spPr>
          <a:xfrm>
            <a:off x="614078" y="2425613"/>
            <a:ext cx="6378722" cy="4351663"/>
          </a:xfrm>
          <a:prstGeom prst="rect">
            <a:avLst/>
          </a:prstGeom>
        </p:spPr>
        <p:txBody>
          <a:bodyPr lIns="0" tIns="0" rIns="0" bIns="0" rtlCol="0" anchor="t">
            <a:spAutoFit/>
          </a:bodyPr>
          <a:lstStyle/>
          <a:p>
            <a:pPr algn="ctr">
              <a:lnSpc>
                <a:spcPts val="8140"/>
              </a:lnSpc>
            </a:pPr>
            <a:r>
              <a:rPr lang="en-US" sz="7400">
                <a:solidFill>
                  <a:srgbClr val="000000"/>
                </a:solidFill>
                <a:latin typeface="Agrandir Medium"/>
              </a:rPr>
              <a:t>But what is </a:t>
            </a:r>
          </a:p>
          <a:p>
            <a:pPr algn="ctr">
              <a:lnSpc>
                <a:spcPts val="8140"/>
              </a:lnSpc>
            </a:pPr>
            <a:r>
              <a:rPr lang="en-US" sz="7400">
                <a:solidFill>
                  <a:srgbClr val="000000"/>
                </a:solidFill>
                <a:latin typeface="Agrandir Medium"/>
              </a:rPr>
              <a:t>the heart as revealed in Scripture?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25" b="7825"/>
          <a:stretch>
            <a:fillRect/>
          </a:stretch>
        </p:blipFill>
        <p:spPr>
          <a:xfrm>
            <a:off x="0" y="0"/>
            <a:ext cx="18288000" cy="10287000"/>
          </a:xfrm>
          <a:prstGeom prst="rect">
            <a:avLst/>
          </a:prstGeom>
        </p:spPr>
      </p:pic>
      <p:sp>
        <p:nvSpPr>
          <p:cNvPr id="3" name="TextBox 3"/>
          <p:cNvSpPr txBox="1"/>
          <p:nvPr/>
        </p:nvSpPr>
        <p:spPr>
          <a:xfrm>
            <a:off x="8055227" y="1132398"/>
            <a:ext cx="9023565" cy="1383115"/>
          </a:xfrm>
          <a:prstGeom prst="rect">
            <a:avLst/>
          </a:prstGeom>
        </p:spPr>
        <p:txBody>
          <a:bodyPr lIns="0" tIns="0" rIns="0" bIns="0" rtlCol="0" anchor="t">
            <a:spAutoFit/>
          </a:bodyPr>
          <a:lstStyle/>
          <a:p>
            <a:pPr algn="ctr">
              <a:lnSpc>
                <a:spcPts val="9778"/>
              </a:lnSpc>
            </a:pPr>
            <a:r>
              <a:rPr lang="en-US" sz="6984">
                <a:solidFill>
                  <a:srgbClr val="000000"/>
                </a:solidFill>
                <a:latin typeface="Agrandir Medium"/>
              </a:rPr>
              <a:t>Get your phones out!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4571690" y="1346943"/>
            <a:ext cx="6851722" cy="2743200"/>
          </a:xfrm>
          <a:prstGeom prst="rect">
            <a:avLst/>
          </a:prstGeom>
        </p:spPr>
        <p:txBody>
          <a:bodyPr lIns="0" tIns="0" rIns="0" bIns="0" rtlCol="0" anchor="t">
            <a:spAutoFit/>
          </a:bodyPr>
          <a:lstStyle/>
          <a:p>
            <a:pPr algn="ctr">
              <a:lnSpc>
                <a:spcPts val="8639"/>
              </a:lnSpc>
            </a:pPr>
            <a:r>
              <a:rPr lang="en-US" sz="7199" spc="215">
                <a:solidFill>
                  <a:srgbClr val="000000"/>
                </a:solidFill>
                <a:latin typeface="Agrandir Medium Bold"/>
              </a:rPr>
              <a:t>Hebrew: leb</a:t>
            </a:r>
          </a:p>
          <a:p>
            <a:pPr algn="ctr">
              <a:lnSpc>
                <a:spcPts val="5639"/>
              </a:lnSpc>
            </a:pPr>
            <a:r>
              <a:rPr lang="en-US" sz="4699" spc="140">
                <a:solidFill>
                  <a:srgbClr val="000000"/>
                </a:solidFill>
                <a:latin typeface="Agrandir Medium Bold"/>
              </a:rPr>
              <a:t>Phonetic Spelling: (labe) </a:t>
            </a:r>
          </a:p>
        </p:txBody>
      </p:sp>
      <p:sp>
        <p:nvSpPr>
          <p:cNvPr id="3" name="TextBox 3"/>
          <p:cNvSpPr txBox="1"/>
          <p:nvPr/>
        </p:nvSpPr>
        <p:spPr>
          <a:xfrm>
            <a:off x="4927744" y="5128276"/>
            <a:ext cx="6629998" cy="2504448"/>
          </a:xfrm>
          <a:prstGeom prst="rect">
            <a:avLst/>
          </a:prstGeom>
        </p:spPr>
        <p:txBody>
          <a:bodyPr lIns="0" tIns="0" rIns="0" bIns="0" rtlCol="0" anchor="t">
            <a:spAutoFit/>
          </a:bodyPr>
          <a:lstStyle/>
          <a:p>
            <a:pPr algn="ctr">
              <a:lnSpc>
                <a:spcPts val="7920"/>
              </a:lnSpc>
              <a:spcBef>
                <a:spcPct val="0"/>
              </a:spcBef>
            </a:pPr>
            <a:r>
              <a:rPr lang="en-US" sz="7200">
                <a:solidFill>
                  <a:srgbClr val="000000"/>
                </a:solidFill>
                <a:latin typeface="Agrandir Medium Bold"/>
              </a:rPr>
              <a:t>Greek : kardia</a:t>
            </a:r>
          </a:p>
          <a:p>
            <a:pPr algn="ctr">
              <a:lnSpc>
                <a:spcPts val="5170"/>
              </a:lnSpc>
              <a:spcBef>
                <a:spcPct val="0"/>
              </a:spcBef>
            </a:pPr>
            <a:r>
              <a:rPr lang="en-US" sz="4700">
                <a:solidFill>
                  <a:srgbClr val="000000"/>
                </a:solidFill>
                <a:latin typeface="Agrandir Medium Bold"/>
              </a:rPr>
              <a:t>Phonetic Spelling: (kar-dee'-ah)</a:t>
            </a:r>
          </a:p>
        </p:txBody>
      </p:sp>
      <p:grpSp>
        <p:nvGrpSpPr>
          <p:cNvPr id="4" name="Group 4"/>
          <p:cNvGrpSpPr/>
          <p:nvPr/>
        </p:nvGrpSpPr>
        <p:grpSpPr>
          <a:xfrm>
            <a:off x="15494918" y="0"/>
            <a:ext cx="4000308" cy="11261000"/>
            <a:chOff x="0" y="0"/>
            <a:chExt cx="610668" cy="1719052"/>
          </a:xfrm>
        </p:grpSpPr>
        <p:sp>
          <p:nvSpPr>
            <p:cNvPr id="5" name="Freeform 5"/>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6" name="TextBox 6"/>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431716" y="-487000"/>
            <a:ext cx="4000308" cy="11261000"/>
            <a:chOff x="0" y="0"/>
            <a:chExt cx="610668" cy="1719052"/>
          </a:xfrm>
        </p:grpSpPr>
        <p:sp>
          <p:nvSpPr>
            <p:cNvPr id="8" name="Freeform 8"/>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519640" y="1691102"/>
            <a:ext cx="16975433" cy="8221460"/>
          </a:xfrm>
          <a:prstGeom prst="rect">
            <a:avLst/>
          </a:prstGeom>
        </p:spPr>
        <p:txBody>
          <a:bodyPr lIns="0" tIns="0" rIns="0" bIns="0" rtlCol="0" anchor="t">
            <a:spAutoFit/>
          </a:bodyPr>
          <a:lstStyle/>
          <a:p>
            <a:pPr>
              <a:lnSpc>
                <a:spcPts val="4929"/>
              </a:lnSpc>
            </a:pPr>
            <a:r>
              <a:rPr lang="en-US" sz="4929">
                <a:solidFill>
                  <a:srgbClr val="000000"/>
                </a:solidFill>
                <a:latin typeface="Agrandir Medium"/>
              </a:rPr>
              <a:t>The heart is the core of our being;</a:t>
            </a:r>
          </a:p>
          <a:p>
            <a:pPr>
              <a:lnSpc>
                <a:spcPts val="4929"/>
              </a:lnSpc>
            </a:pPr>
            <a:endParaRPr lang="en-US" sz="4929">
              <a:solidFill>
                <a:srgbClr val="000000"/>
              </a:solidFill>
              <a:latin typeface="Agrandir Medium"/>
            </a:endParaRPr>
          </a:p>
          <a:p>
            <a:pPr>
              <a:lnSpc>
                <a:spcPts val="4929"/>
              </a:lnSpc>
            </a:pPr>
            <a:r>
              <a:rPr lang="en-US" sz="4929">
                <a:solidFill>
                  <a:srgbClr val="000000"/>
                </a:solidFill>
                <a:latin typeface="Agrandir Medium"/>
              </a:rPr>
              <a:t>the mind, character, inner self, will, intention, center;</a:t>
            </a:r>
          </a:p>
          <a:p>
            <a:pPr>
              <a:lnSpc>
                <a:spcPts val="4929"/>
              </a:lnSpc>
            </a:pPr>
            <a:endParaRPr lang="en-US" sz="4929">
              <a:solidFill>
                <a:srgbClr val="000000"/>
              </a:solidFill>
              <a:latin typeface="Agrandir Medium"/>
            </a:endParaRPr>
          </a:p>
          <a:p>
            <a:pPr>
              <a:lnSpc>
                <a:spcPts val="4929"/>
              </a:lnSpc>
            </a:pPr>
            <a:r>
              <a:rPr lang="en-US" sz="4929">
                <a:solidFill>
                  <a:srgbClr val="000000"/>
                </a:solidFill>
                <a:latin typeface="Agrandir Medium"/>
              </a:rPr>
              <a:t>the seat of the thoughts, passions, desires, </a:t>
            </a:r>
          </a:p>
          <a:p>
            <a:pPr>
              <a:lnSpc>
                <a:spcPts val="4929"/>
              </a:lnSpc>
            </a:pPr>
            <a:r>
              <a:rPr lang="en-US" sz="4929">
                <a:solidFill>
                  <a:srgbClr val="000000"/>
                </a:solidFill>
                <a:latin typeface="Agrandir Medium"/>
              </a:rPr>
              <a:t>appetites, affections, purposes, endeavors;</a:t>
            </a:r>
          </a:p>
          <a:p>
            <a:pPr>
              <a:lnSpc>
                <a:spcPts val="4929"/>
              </a:lnSpc>
            </a:pPr>
            <a:endParaRPr lang="en-US" sz="4929">
              <a:solidFill>
                <a:srgbClr val="000000"/>
              </a:solidFill>
              <a:latin typeface="Agrandir Medium"/>
            </a:endParaRPr>
          </a:p>
          <a:p>
            <a:pPr>
              <a:lnSpc>
                <a:spcPts val="4929"/>
              </a:lnSpc>
            </a:pPr>
            <a:r>
              <a:rPr lang="en-US" sz="4929">
                <a:solidFill>
                  <a:srgbClr val="000000"/>
                </a:solidFill>
                <a:latin typeface="Agrandir Medium"/>
              </a:rPr>
              <a:t>the seat of our emotions;</a:t>
            </a:r>
          </a:p>
          <a:p>
            <a:pPr>
              <a:lnSpc>
                <a:spcPts val="4929"/>
              </a:lnSpc>
            </a:pPr>
            <a:endParaRPr lang="en-US" sz="4929">
              <a:solidFill>
                <a:srgbClr val="000000"/>
              </a:solidFill>
              <a:latin typeface="Agrandir Medium"/>
            </a:endParaRPr>
          </a:p>
          <a:p>
            <a:pPr>
              <a:lnSpc>
                <a:spcPts val="4929"/>
              </a:lnSpc>
            </a:pPr>
            <a:r>
              <a:rPr lang="en-US" sz="4929">
                <a:solidFill>
                  <a:srgbClr val="000000"/>
                </a:solidFill>
                <a:latin typeface="Agrandir Medium"/>
              </a:rPr>
              <a:t>the essence of who we are; </a:t>
            </a:r>
          </a:p>
          <a:p>
            <a:pPr>
              <a:lnSpc>
                <a:spcPts val="4929"/>
              </a:lnSpc>
            </a:pPr>
            <a:endParaRPr lang="en-US" sz="4929">
              <a:solidFill>
                <a:srgbClr val="000000"/>
              </a:solidFill>
              <a:latin typeface="Agrandir Medium"/>
            </a:endParaRPr>
          </a:p>
          <a:p>
            <a:pPr>
              <a:lnSpc>
                <a:spcPts val="4929"/>
              </a:lnSpc>
            </a:pPr>
            <a:r>
              <a:rPr lang="en-US" sz="4929">
                <a:solidFill>
                  <a:srgbClr val="000000"/>
                </a:solidFill>
                <a:latin typeface="Agrandir Medium"/>
              </a:rPr>
              <a:t>it's the real you!</a:t>
            </a:r>
          </a:p>
          <a:p>
            <a:pPr>
              <a:lnSpc>
                <a:spcPts val="4929"/>
              </a:lnSpc>
            </a:pPr>
            <a:endParaRPr lang="en-US" sz="4929">
              <a:solidFill>
                <a:srgbClr val="000000"/>
              </a:solidFill>
              <a:latin typeface="Agrandir Medium"/>
            </a:endParaRPr>
          </a:p>
        </p:txBody>
      </p:sp>
      <p:grpSp>
        <p:nvGrpSpPr>
          <p:cNvPr id="3" name="Group 3"/>
          <p:cNvGrpSpPr/>
          <p:nvPr/>
        </p:nvGrpSpPr>
        <p:grpSpPr>
          <a:xfrm>
            <a:off x="15494918" y="0"/>
            <a:ext cx="4000308" cy="11261000"/>
            <a:chOff x="0" y="0"/>
            <a:chExt cx="610668" cy="1719052"/>
          </a:xfrm>
        </p:grpSpPr>
        <p:sp>
          <p:nvSpPr>
            <p:cNvPr id="4" name="Freeform 4"/>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45740" y="-3102"/>
            <a:ext cx="8698260" cy="1267462"/>
          </a:xfrm>
          <a:prstGeom prst="rect">
            <a:avLst/>
          </a:prstGeom>
        </p:spPr>
        <p:txBody>
          <a:bodyPr lIns="0" tIns="0" rIns="0" bIns="0" rtlCol="0" anchor="t">
            <a:spAutoFit/>
          </a:bodyPr>
          <a:lstStyle/>
          <a:p>
            <a:pPr algn="ctr">
              <a:lnSpc>
                <a:spcPts val="8889"/>
              </a:lnSpc>
            </a:pPr>
            <a:r>
              <a:rPr lang="en-US" sz="6349" u="sng">
                <a:solidFill>
                  <a:srgbClr val="000000"/>
                </a:solidFill>
                <a:latin typeface="Agrandir Narrow Medium Bold"/>
              </a:rPr>
              <a:t>According to the Bible</a:t>
            </a:r>
            <a:r>
              <a:rPr lang="en-US" sz="6349" u="sng">
                <a:solidFill>
                  <a:srgbClr val="000000"/>
                </a:solidFill>
                <a:latin typeface="Agrandir Narrow Medium"/>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6846778" y="2487359"/>
            <a:ext cx="11068510" cy="7196463"/>
          </a:xfrm>
          <a:prstGeom prst="rect">
            <a:avLst/>
          </a:prstGeom>
        </p:spPr>
        <p:txBody>
          <a:bodyPr lIns="0" tIns="0" rIns="0" bIns="0" rtlCol="0" anchor="t">
            <a:spAutoFit/>
          </a:bodyPr>
          <a:lstStyle/>
          <a:p>
            <a:pPr algn="ctr">
              <a:lnSpc>
                <a:spcPts val="7040"/>
              </a:lnSpc>
              <a:spcBef>
                <a:spcPct val="0"/>
              </a:spcBef>
            </a:pPr>
            <a:r>
              <a:rPr lang="en-US" sz="6400">
                <a:solidFill>
                  <a:srgbClr val="000000"/>
                </a:solidFill>
                <a:latin typeface="Agrandir Medium"/>
              </a:rPr>
              <a:t>Guard your heart above all else, for it determines the course of your life.</a:t>
            </a:r>
          </a:p>
          <a:p>
            <a:pPr algn="ctr">
              <a:lnSpc>
                <a:spcPts val="6160"/>
              </a:lnSpc>
              <a:spcBef>
                <a:spcPct val="0"/>
              </a:spcBef>
            </a:pPr>
            <a:r>
              <a:rPr lang="en-US" sz="5600">
                <a:solidFill>
                  <a:srgbClr val="000000"/>
                </a:solidFill>
                <a:latin typeface="Agrandir Medium"/>
              </a:rPr>
              <a:t>        </a:t>
            </a:r>
            <a:r>
              <a:rPr lang="en-US" sz="5600">
                <a:solidFill>
                  <a:srgbClr val="000000"/>
                </a:solidFill>
                <a:latin typeface="Agrandir Medium Bold"/>
              </a:rPr>
              <a:t>Proverbs 4:23 </a:t>
            </a:r>
          </a:p>
          <a:p>
            <a:pPr algn="ctr">
              <a:lnSpc>
                <a:spcPts val="7040"/>
              </a:lnSpc>
              <a:spcBef>
                <a:spcPct val="0"/>
              </a:spcBef>
            </a:pPr>
            <a:endParaRPr lang="en-US" sz="5600">
              <a:solidFill>
                <a:srgbClr val="000000"/>
              </a:solidFill>
              <a:latin typeface="Agrandir Medium Bold"/>
            </a:endParaRPr>
          </a:p>
          <a:p>
            <a:pPr algn="ctr">
              <a:lnSpc>
                <a:spcPts val="7040"/>
              </a:lnSpc>
              <a:spcBef>
                <a:spcPct val="0"/>
              </a:spcBef>
            </a:pPr>
            <a:r>
              <a:rPr lang="en-US" sz="6400">
                <a:solidFill>
                  <a:srgbClr val="000000"/>
                </a:solidFill>
                <a:latin typeface="Agrandir Medium"/>
              </a:rPr>
              <a:t> </a:t>
            </a:r>
          </a:p>
          <a:p>
            <a:pPr algn="ctr">
              <a:lnSpc>
                <a:spcPts val="7040"/>
              </a:lnSpc>
              <a:spcBef>
                <a:spcPct val="0"/>
              </a:spcBef>
            </a:pPr>
            <a:endParaRPr lang="en-US" sz="6400">
              <a:solidFill>
                <a:srgbClr val="000000"/>
              </a:solidFill>
              <a:latin typeface="Agrandir Medium"/>
            </a:endParaRPr>
          </a:p>
          <a:p>
            <a:pPr algn="ctr">
              <a:lnSpc>
                <a:spcPts val="7040"/>
              </a:lnSpc>
              <a:spcBef>
                <a:spcPct val="0"/>
              </a:spcBef>
            </a:pPr>
            <a:r>
              <a:rPr lang="en-US" sz="6400">
                <a:solidFill>
                  <a:srgbClr val="000000"/>
                </a:solidFill>
                <a:latin typeface="Agrandir Medium"/>
              </a:rPr>
              <a:t> </a:t>
            </a:r>
          </a:p>
        </p:txBody>
      </p:sp>
      <p:grpSp>
        <p:nvGrpSpPr>
          <p:cNvPr id="3" name="Group 3"/>
          <p:cNvGrpSpPr/>
          <p:nvPr/>
        </p:nvGrpSpPr>
        <p:grpSpPr>
          <a:xfrm>
            <a:off x="16844354" y="0"/>
            <a:ext cx="4000308" cy="11261000"/>
            <a:chOff x="0" y="0"/>
            <a:chExt cx="610668" cy="1719052"/>
          </a:xfrm>
        </p:grpSpPr>
        <p:sp>
          <p:nvSpPr>
            <p:cNvPr id="4" name="Freeform 4"/>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l="10000" r="42411"/>
          <a:stretch>
            <a:fillRect/>
          </a:stretch>
        </p:blipFill>
        <p:spPr>
          <a:xfrm>
            <a:off x="0" y="0"/>
            <a:ext cx="6846778" cy="10287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35282" y="5092065"/>
            <a:ext cx="10287000" cy="1028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CDCD"/>
        </a:solidFill>
        <a:effectLst/>
      </p:bgPr>
    </p:bg>
    <p:spTree>
      <p:nvGrpSpPr>
        <p:cNvPr id="1" name=""/>
        <p:cNvGrpSpPr/>
        <p:nvPr/>
      </p:nvGrpSpPr>
      <p:grpSpPr>
        <a:xfrm>
          <a:off x="0" y="0"/>
          <a:ext cx="0" cy="0"/>
          <a:chOff x="0" y="0"/>
          <a:chExt cx="0" cy="0"/>
        </a:xfrm>
      </p:grpSpPr>
      <p:sp>
        <p:nvSpPr>
          <p:cNvPr id="2" name="TextBox 2"/>
          <p:cNvSpPr txBox="1"/>
          <p:nvPr/>
        </p:nvSpPr>
        <p:spPr>
          <a:xfrm>
            <a:off x="4744643" y="3813448"/>
            <a:ext cx="9333713" cy="1126847"/>
          </a:xfrm>
          <a:prstGeom prst="rect">
            <a:avLst/>
          </a:prstGeom>
        </p:spPr>
        <p:txBody>
          <a:bodyPr lIns="0" tIns="0" rIns="0" bIns="0" rtlCol="0" anchor="t">
            <a:spAutoFit/>
          </a:bodyPr>
          <a:lstStyle/>
          <a:p>
            <a:pPr algn="ctr">
              <a:lnSpc>
                <a:spcPts val="8569"/>
              </a:lnSpc>
              <a:spcBef>
                <a:spcPct val="0"/>
              </a:spcBef>
            </a:pPr>
            <a:r>
              <a:rPr lang="en-US" sz="7790" dirty="0">
                <a:solidFill>
                  <a:srgbClr val="000000"/>
                </a:solidFill>
                <a:latin typeface="Agrandir Medium"/>
                <a:hlinkClick r:id="rId3"/>
              </a:rPr>
              <a:t>Guard Your Heart </a:t>
            </a:r>
            <a:endParaRPr lang="en-US" sz="7790" dirty="0">
              <a:solidFill>
                <a:srgbClr val="000000"/>
              </a:solidFill>
              <a:latin typeface="Agrandir Medium"/>
            </a:endParaRPr>
          </a:p>
        </p:txBody>
      </p:sp>
      <p:grpSp>
        <p:nvGrpSpPr>
          <p:cNvPr id="3" name="Group 3"/>
          <p:cNvGrpSpPr/>
          <p:nvPr/>
        </p:nvGrpSpPr>
        <p:grpSpPr>
          <a:xfrm>
            <a:off x="15494918" y="0"/>
            <a:ext cx="4000308" cy="11261000"/>
            <a:chOff x="0" y="0"/>
            <a:chExt cx="610668" cy="1719052"/>
          </a:xfrm>
        </p:grpSpPr>
        <p:sp>
          <p:nvSpPr>
            <p:cNvPr id="4" name="Freeform 4"/>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5" name="TextBox 5"/>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97387" y="-487000"/>
            <a:ext cx="4000308" cy="11261000"/>
            <a:chOff x="0" y="0"/>
            <a:chExt cx="610668" cy="1719052"/>
          </a:xfrm>
        </p:grpSpPr>
        <p:sp>
          <p:nvSpPr>
            <p:cNvPr id="7" name="Freeform 7"/>
            <p:cNvSpPr/>
            <p:nvPr/>
          </p:nvSpPr>
          <p:spPr>
            <a:xfrm>
              <a:off x="0" y="0"/>
              <a:ext cx="610668" cy="1719052"/>
            </a:xfrm>
            <a:custGeom>
              <a:avLst/>
              <a:gdLst/>
              <a:ahLst/>
              <a:cxnLst/>
              <a:rect l="l" t="t" r="r" b="b"/>
              <a:pathLst>
                <a:path w="610668" h="1719052">
                  <a:moveTo>
                    <a:pt x="203200" y="0"/>
                  </a:moveTo>
                  <a:lnTo>
                    <a:pt x="610668" y="0"/>
                  </a:lnTo>
                  <a:lnTo>
                    <a:pt x="407468" y="1719052"/>
                  </a:lnTo>
                  <a:lnTo>
                    <a:pt x="0" y="1719052"/>
                  </a:lnTo>
                  <a:lnTo>
                    <a:pt x="203200" y="0"/>
                  </a:lnTo>
                  <a:close/>
                </a:path>
              </a:pathLst>
            </a:custGeom>
            <a:solidFill>
              <a:srgbClr val="837778"/>
            </a:solidFill>
          </p:spPr>
        </p:sp>
        <p:sp>
          <p:nvSpPr>
            <p:cNvPr id="8" name="TextBox 8"/>
            <p:cNvSpPr txBox="1"/>
            <p:nvPr/>
          </p:nvSpPr>
          <p:spPr>
            <a:xfrm>
              <a:off x="101600" y="-38100"/>
              <a:ext cx="609600" cy="64770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3167</TotalTime>
  <Words>540</Words>
  <Application>Microsoft Macintosh PowerPoint</Application>
  <PresentationFormat>Custom</PresentationFormat>
  <Paragraphs>85</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Agrandir Medium</vt:lpstr>
      <vt:lpstr>Agrandir Medium Italics</vt:lpstr>
      <vt:lpstr>Arial</vt:lpstr>
      <vt:lpstr>Agrandir Medium Bold</vt:lpstr>
      <vt:lpstr>Calibri</vt:lpstr>
      <vt:lpstr>Agrandir Narrow Medium</vt:lpstr>
      <vt:lpstr>Agrandir Bold</vt:lpstr>
      <vt:lpstr>Feeling Passionate</vt:lpstr>
      <vt:lpstr>system-ui</vt:lpstr>
      <vt:lpstr>Fira Sans Medium Bold</vt:lpstr>
      <vt:lpstr>Agrandir Narrow Medium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IBC Transformational Leadership: Your Heart Matters </dc:title>
  <cp:lastModifiedBy>Tabitha Person</cp:lastModifiedBy>
  <cp:revision>10</cp:revision>
  <cp:lastPrinted>2023-04-22T11:43:49Z</cp:lastPrinted>
  <dcterms:created xsi:type="dcterms:W3CDTF">2006-08-16T00:00:00Z</dcterms:created>
  <dcterms:modified xsi:type="dcterms:W3CDTF">2023-04-24T14:16:28Z</dcterms:modified>
  <dc:identifier>DAFgvYkh0-4</dc:identifier>
</cp:coreProperties>
</file>